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64" r:id="rId4"/>
    <p:sldId id="269" r:id="rId5"/>
    <p:sldId id="270" r:id="rId6"/>
    <p:sldId id="271" r:id="rId7"/>
    <p:sldId id="272" r:id="rId8"/>
    <p:sldId id="257" r:id="rId9"/>
    <p:sldId id="260" r:id="rId10"/>
  </p:sldIdLst>
  <p:sldSz cx="12966700" cy="9721850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3457" autoAdjust="0"/>
  </p:normalViewPr>
  <p:slideViewPr>
    <p:cSldViewPr>
      <p:cViewPr varScale="1">
        <p:scale>
          <a:sx n="42" d="100"/>
          <a:sy n="42" d="100"/>
        </p:scale>
        <p:origin x="152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9851" tIns="34926" rIns="69851" bIns="3492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42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9851" tIns="34926" rIns="69851" bIns="3492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26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9851" tIns="34926" rIns="69851" bIns="3492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96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9851" tIns="34926" rIns="69851" bIns="3492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96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9851" tIns="34926" rIns="69851" bIns="3492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96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9851" tIns="34926" rIns="69851" bIns="3492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96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9851" tIns="34926" rIns="69851" bIns="3492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456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9851" tIns="34926" rIns="69851" bIns="3492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456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9851" tIns="34926" rIns="69851" bIns="3492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93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2502" y="3013773"/>
            <a:ext cx="11021695" cy="2041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5005" y="5444236"/>
            <a:ext cx="9076689" cy="2430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8335" y="2236025"/>
            <a:ext cx="5640514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77850" y="2236025"/>
            <a:ext cx="5640514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5519" y="348877"/>
            <a:ext cx="5086350" cy="1083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75225" y="1493148"/>
            <a:ext cx="9312910" cy="0"/>
          </a:xfrm>
          <a:custGeom>
            <a:avLst/>
            <a:gdLst/>
            <a:ahLst/>
            <a:cxnLst/>
            <a:rect l="l" t="t" r="r" b="b"/>
            <a:pathLst>
              <a:path w="9312910">
                <a:moveTo>
                  <a:pt x="0" y="0"/>
                </a:moveTo>
                <a:lnTo>
                  <a:pt x="9312913" y="0"/>
                </a:lnTo>
              </a:path>
            </a:pathLst>
          </a:custGeom>
          <a:ln w="25518">
            <a:solidFill>
              <a:srgbClr val="D6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51894" y="1493148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80">
                <a:moveTo>
                  <a:pt x="0" y="0"/>
                </a:moveTo>
                <a:lnTo>
                  <a:pt x="1656075" y="0"/>
                </a:lnTo>
              </a:path>
            </a:pathLst>
          </a:custGeom>
          <a:ln w="25518">
            <a:solidFill>
              <a:srgbClr val="4CA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53158" y="9139808"/>
            <a:ext cx="584201" cy="388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5217" y="1991897"/>
            <a:ext cx="10716265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7336" y="3453420"/>
            <a:ext cx="9892027" cy="3280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49451" y="9169418"/>
            <a:ext cx="6140450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455409" y="9339595"/>
            <a:ext cx="3937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3C3C3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36024" y="9041320"/>
            <a:ext cx="2982341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CdixDzE7I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CdixDzE7I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cThXPi2fM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CdixDzE7I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4d4c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44" y="2098577"/>
            <a:ext cx="10506706" cy="47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900"/>
              </a:lnSpc>
            </a:pPr>
            <a:r>
              <a:rPr lang="cs-CZ" sz="2800" b="1" spc="-10" dirty="0">
                <a:latin typeface="DejaVu Sans"/>
                <a:cs typeface="DejaVu Sans"/>
              </a:rPr>
              <a:t>Negotiation Skills</a:t>
            </a:r>
            <a:endParaRPr sz="280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44" y="2098577"/>
            <a:ext cx="738250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Objectives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ans"/>
              <a:ea typeface="+mn-ea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T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h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i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pr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je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14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h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r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c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iv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14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f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u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i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14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f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r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m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14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t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h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u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r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o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14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U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i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o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’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or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izo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114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2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02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r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s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r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c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h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d</a:t>
            </a:r>
            <a:r>
              <a:rPr kumimoji="0" sz="1200" b="0" i="0" u="none" strike="noStrike" kern="1200" cap="none" spc="8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in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ov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i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p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r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o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g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r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am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m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8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u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er</a:t>
            </a:r>
            <a:r>
              <a:rPr kumimoji="0" sz="1200" b="0" i="0" u="none" strike="noStrike" kern="1200" cap="none" spc="8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g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r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t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g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r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m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t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o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7703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4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1455408" y="9339595"/>
            <a:ext cx="7429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P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 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DejaVu Sans"/>
              <a:ea typeface="+mn-ea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42075" y="593725"/>
            <a:ext cx="499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https://www.youtube.com/watch?v=0CdixDzE7I0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Rechteck 2"/>
          <p:cNvSpPr/>
          <p:nvPr/>
        </p:nvSpPr>
        <p:spPr>
          <a:xfrm>
            <a:off x="1272853" y="2764197"/>
            <a:ext cx="104682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DejaVu Sans"/>
                <a:cs typeface="DejaVu Sans"/>
              </a:rPr>
              <a:t>The aim of this exercise is that the audience</a:t>
            </a:r>
          </a:p>
          <a:p>
            <a:pPr marL="457200" lvl="0" indent="-376238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DejaVu Sans"/>
                <a:cs typeface="DejaVu Sans"/>
              </a:rPr>
              <a:t>is more sensitised for “negotiation” and its related skills</a:t>
            </a:r>
          </a:p>
          <a:p>
            <a:pPr marL="457200" lvl="0" indent="-376238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DejaVu Sans"/>
                <a:cs typeface="DejaVu Sans"/>
              </a:rPr>
              <a:t>knows some of the characteristics of situations where negotiation skills are needed</a:t>
            </a:r>
          </a:p>
          <a:p>
            <a:pPr marL="457200" lvl="0" indent="-376238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DejaVu Sans"/>
                <a:cs typeface="DejaVu Sans"/>
              </a:rPr>
              <a:t>can identify Do´s and Don´ts that apply to such situations</a:t>
            </a:r>
          </a:p>
          <a:p>
            <a:pPr marL="457200" lvl="0" indent="-376238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DejaVu Sans"/>
                <a:cs typeface="DejaVu Sans"/>
              </a:rPr>
              <a:t>can systemize some of the own experiences related to “negotiation skills”</a:t>
            </a: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11408685" y="9381578"/>
            <a:ext cx="742941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3C3C3C"/>
                </a:solidFill>
                <a:latin typeface="DejaVu Sans"/>
                <a:ea typeface="+mn-ea"/>
                <a:cs typeface="DejaVu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55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P</a:t>
            </a:r>
            <a:r>
              <a:rPr kumimoji="0" lang="de-DE" sz="1200" b="0" i="0" u="none" strike="noStrike" kern="1200" cap="none" spc="-2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a</a:t>
            </a:r>
            <a:r>
              <a:rPr kumimoji="0" lang="de-DE" sz="1200" b="0" i="0" u="none" strike="noStrike" kern="1200" cap="none" spc="-15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g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ejaVu Sans"/>
                <a:ea typeface="+mn-ea"/>
              </a:rPr>
              <a:t>e 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DejaVu San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78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44" y="2098577"/>
            <a:ext cx="1065910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z="2800" b="1" spc="-10" dirty="0" err="1">
                <a:latin typeface="DejaVu Sans"/>
                <a:cs typeface="DejaVu Sans"/>
              </a:rPr>
              <a:t>Which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picture</a:t>
            </a:r>
            <a:r>
              <a:rPr lang="de-DE" sz="2800" b="1" spc="-10" dirty="0">
                <a:latin typeface="DejaVu Sans"/>
                <a:cs typeface="DejaVu Sans"/>
              </a:rPr>
              <a:t> do </a:t>
            </a:r>
            <a:r>
              <a:rPr lang="de-DE" sz="2800" b="1" spc="-10" dirty="0" err="1">
                <a:latin typeface="DejaVu Sans"/>
                <a:cs typeface="DejaVu Sans"/>
              </a:rPr>
              <a:t>we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have</a:t>
            </a:r>
            <a:r>
              <a:rPr lang="de-DE" sz="2800" b="1" spc="-10" dirty="0">
                <a:latin typeface="DejaVu Sans"/>
                <a:cs typeface="DejaVu Sans"/>
              </a:rPr>
              <a:t> in </a:t>
            </a:r>
            <a:r>
              <a:rPr lang="de-DE" sz="2800" b="1" spc="-10" dirty="0" err="1">
                <a:latin typeface="DejaVu Sans"/>
                <a:cs typeface="DejaVu Sans"/>
              </a:rPr>
              <a:t>mind</a:t>
            </a:r>
            <a:r>
              <a:rPr lang="de-DE" sz="2800" b="1" spc="-10" dirty="0">
                <a:latin typeface="DejaVu Sans"/>
                <a:cs typeface="DejaVu Sans"/>
              </a:rPr>
              <a:t>, </a:t>
            </a:r>
            <a:r>
              <a:rPr lang="de-DE" sz="2800" b="1" spc="-10" dirty="0" err="1">
                <a:latin typeface="DejaVu Sans"/>
                <a:cs typeface="DejaVu Sans"/>
              </a:rPr>
              <a:t>when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we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are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talking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about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>
                <a:latin typeface="DejaVu Sans"/>
                <a:cs typeface="DejaVu Sans"/>
              </a:rPr>
              <a:t>negotiations?</a:t>
            </a:r>
            <a:endParaRPr sz="280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1455408" y="9339595"/>
            <a:ext cx="7429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/>
              <a:t>P</a:t>
            </a:r>
            <a:r>
              <a:rPr spc="-20"/>
              <a:t>a</a:t>
            </a:r>
            <a:r>
              <a:rPr spc="-15"/>
              <a:t>g</a:t>
            </a:r>
            <a:r>
              <a:t>e</a:t>
            </a:r>
            <a:r>
              <a:rPr lang="cs-CZ"/>
              <a:t> </a:t>
            </a:r>
            <a:r>
              <a:rPr lang="de-DE"/>
              <a:t>3</a:t>
            </a:r>
            <a:endParaRPr dirty="0"/>
          </a:p>
        </p:txBody>
      </p:sp>
      <p:pic>
        <p:nvPicPr>
          <p:cNvPr id="9" name="Grafik 8" descr="C:\Users\valkova\Pictures\shaking-hands-3641639_19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108325"/>
            <a:ext cx="9372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6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44" y="2098577"/>
            <a:ext cx="1065910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10" dirty="0">
                <a:latin typeface="DejaVu Sans"/>
                <a:cs typeface="DejaVu Sans"/>
              </a:rPr>
              <a:t>Which association do you have when you see this picture?</a:t>
            </a:r>
            <a:endParaRPr sz="280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1455408" y="9339595"/>
            <a:ext cx="7429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  <a:r>
              <a:rPr lang="cs-CZ" dirty="0"/>
              <a:t> 2</a:t>
            </a:r>
            <a:endParaRPr dirty="0"/>
          </a:p>
        </p:txBody>
      </p:sp>
      <p:pic>
        <p:nvPicPr>
          <p:cNvPr id="2050" name="Picture 2" descr="C:\Users\valkova\Pictures\giraffes-627031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2960351"/>
            <a:ext cx="9023060" cy="60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>
            <a:spLocks/>
          </p:cNvSpPr>
          <p:nvPr/>
        </p:nvSpPr>
        <p:spPr>
          <a:xfrm>
            <a:off x="11408685" y="9381578"/>
            <a:ext cx="742941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3C3C3C"/>
                </a:solidFill>
                <a:latin typeface="DejaVu Sans"/>
                <a:ea typeface="+mn-ea"/>
                <a:cs typeface="DejaVu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de-DE" spc="-55"/>
              <a:t>P</a:t>
            </a:r>
            <a:r>
              <a:rPr lang="de-DE" spc="-20"/>
              <a:t>a</a:t>
            </a:r>
            <a:r>
              <a:rPr lang="de-DE" spc="-15"/>
              <a:t>g</a:t>
            </a:r>
            <a:r>
              <a:rPr lang="de-DE"/>
              <a:t>e 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7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44" y="2098577"/>
            <a:ext cx="1065910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10" dirty="0">
                <a:latin typeface="DejaVu Sans"/>
                <a:cs typeface="DejaVu Sans"/>
              </a:rPr>
              <a:t>Which association do you have when you see this picture?</a:t>
            </a:r>
            <a:endParaRPr sz="280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1455408" y="9339595"/>
            <a:ext cx="7429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  <a:r>
              <a:rPr lang="cs-CZ" dirty="0"/>
              <a:t> 2</a:t>
            </a:r>
            <a:endParaRPr dirty="0"/>
          </a:p>
        </p:txBody>
      </p:sp>
      <p:pic>
        <p:nvPicPr>
          <p:cNvPr id="8" name="Grafik 7" descr="C:\Users\valkova\Pictures\doors-1767563_19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996883"/>
            <a:ext cx="9144000" cy="54731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6"/>
          <p:cNvSpPr txBox="1">
            <a:spLocks/>
          </p:cNvSpPr>
          <p:nvPr/>
        </p:nvSpPr>
        <p:spPr>
          <a:xfrm>
            <a:off x="11408685" y="9381578"/>
            <a:ext cx="742941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3C3C3C"/>
                </a:solidFill>
                <a:latin typeface="DejaVu Sans"/>
                <a:ea typeface="+mn-ea"/>
                <a:cs typeface="DejaVu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de-DE" spc="-55"/>
              <a:t>P</a:t>
            </a:r>
            <a:r>
              <a:rPr lang="de-DE" spc="-20"/>
              <a:t>a</a:t>
            </a:r>
            <a:r>
              <a:rPr lang="de-DE" spc="-15"/>
              <a:t>g</a:t>
            </a:r>
            <a:r>
              <a:rPr lang="de-DE"/>
              <a:t>e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5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44" y="2098577"/>
            <a:ext cx="1065910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10" dirty="0">
                <a:latin typeface="DejaVu Sans"/>
                <a:cs typeface="DejaVu Sans"/>
              </a:rPr>
              <a:t>Which association do you have when you see this picture?</a:t>
            </a:r>
            <a:endParaRPr sz="280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1455408" y="9339595"/>
            <a:ext cx="7429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  <a:r>
              <a:rPr lang="cs-CZ" dirty="0"/>
              <a:t> 2</a:t>
            </a:r>
            <a:endParaRPr dirty="0"/>
          </a:p>
        </p:txBody>
      </p:sp>
      <p:pic>
        <p:nvPicPr>
          <p:cNvPr id="7" name="Grafik 6" descr="C:\Users\valkova\Pictures\soft-spots-4502861_19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60351"/>
            <a:ext cx="8991600" cy="586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ject 6"/>
          <p:cNvSpPr txBox="1">
            <a:spLocks/>
          </p:cNvSpPr>
          <p:nvPr/>
        </p:nvSpPr>
        <p:spPr>
          <a:xfrm>
            <a:off x="11408685" y="9381578"/>
            <a:ext cx="742941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3C3C3C"/>
                </a:solidFill>
                <a:latin typeface="DejaVu Sans"/>
                <a:ea typeface="+mn-ea"/>
                <a:cs typeface="DejaVu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de-DE" spc="-55"/>
              <a:t>P</a:t>
            </a:r>
            <a:r>
              <a:rPr lang="de-DE" spc="-20"/>
              <a:t>a</a:t>
            </a:r>
            <a:r>
              <a:rPr lang="de-DE" spc="-15"/>
              <a:t>g</a:t>
            </a:r>
            <a:r>
              <a:rPr lang="de-DE"/>
              <a:t>e 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9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44" y="2098577"/>
            <a:ext cx="738250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10">
                <a:latin typeface="DejaVu Sans"/>
                <a:cs typeface="DejaVu Sans"/>
              </a:rPr>
              <a:t>Exercise “Thirteen Days”</a:t>
            </a:r>
            <a:endParaRPr sz="280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1455408" y="9339595"/>
            <a:ext cx="7429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  <a:r>
              <a:rPr lang="cs-CZ" dirty="0"/>
              <a:t> 3</a:t>
            </a:r>
            <a:endParaRPr dirty="0"/>
          </a:p>
        </p:txBody>
      </p:sp>
      <p:sp>
        <p:nvSpPr>
          <p:cNvPr id="13" name="Textfeld 12"/>
          <p:cNvSpPr txBox="1"/>
          <p:nvPr/>
        </p:nvSpPr>
        <p:spPr>
          <a:xfrm>
            <a:off x="6442075" y="593725"/>
            <a:ext cx="499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https://www.youtube.com/watch?v=0CdixDzE7I0</a:t>
            </a:r>
            <a:r>
              <a:rPr lang="de-DE" dirty="0"/>
              <a:t> </a:t>
            </a:r>
          </a:p>
        </p:txBody>
      </p:sp>
      <p:sp>
        <p:nvSpPr>
          <p:cNvPr id="3" name="Rechteck 2"/>
          <p:cNvSpPr/>
          <p:nvPr/>
        </p:nvSpPr>
        <p:spPr>
          <a:xfrm>
            <a:off x="1183396" y="2651125"/>
            <a:ext cx="750975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0" b="1" dirty="0">
                <a:latin typeface="DejaVu Sans"/>
                <a:cs typeface="DejaVu Sans"/>
              </a:rPr>
              <a:t>Step 1: Please </a:t>
            </a:r>
            <a:r>
              <a:rPr lang="en-US" sz="2050" b="1" dirty="0" err="1">
                <a:latin typeface="DejaVu Sans"/>
                <a:cs typeface="DejaVu Sans"/>
              </a:rPr>
              <a:t>devide</a:t>
            </a:r>
            <a:r>
              <a:rPr lang="en-US" sz="2050" b="1" dirty="0">
                <a:latin typeface="DejaVu Sans"/>
                <a:cs typeface="DejaVu Sans"/>
              </a:rPr>
              <a:t> in four groups: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Please count 1,2,3,4,1,2…</a:t>
            </a:r>
            <a:endParaRPr lang="de-DE" sz="2050" dirty="0">
              <a:latin typeface="DejaVu Sans"/>
              <a:cs typeface="DejaVu San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158244" y="4300947"/>
            <a:ext cx="7509753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0" b="1">
                <a:latin typeface="DejaVu Sans"/>
                <a:cs typeface="DejaVu Sans"/>
              </a:rPr>
              <a:t>Step 3: </a:t>
            </a:r>
            <a:r>
              <a:rPr lang="en-US" sz="2050" b="1" dirty="0">
                <a:latin typeface="DejaVu Sans"/>
                <a:cs typeface="DejaVu Sans"/>
              </a:rPr>
              <a:t>10 minutes for preparation of answers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Please write all your ideas on post-its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Please nominate a representative of your group</a:t>
            </a:r>
            <a:endParaRPr lang="de-DE" sz="2050" dirty="0">
              <a:latin typeface="DejaVu Sans"/>
              <a:cs typeface="DejaVu San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183397" y="5498579"/>
            <a:ext cx="7509753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0" b="1">
                <a:latin typeface="DejaVu Sans"/>
                <a:cs typeface="DejaVu Sans"/>
              </a:rPr>
              <a:t>Step 4: </a:t>
            </a:r>
            <a:r>
              <a:rPr lang="en-US" sz="2050" b="1" dirty="0">
                <a:latin typeface="DejaVu Sans"/>
                <a:cs typeface="DejaVu Sans"/>
              </a:rPr>
              <a:t>2 minutes presentation of each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Please use the pin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Please try to cluster your results</a:t>
            </a:r>
            <a:endParaRPr lang="de-DE" sz="2050" dirty="0">
              <a:latin typeface="DejaVu Sans"/>
              <a:cs typeface="DejaVu San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77950" y="6994525"/>
            <a:ext cx="7290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de-DE" sz="2800" b="1" spc="-10" dirty="0" err="1">
                <a:latin typeface="DejaVu Sans"/>
                <a:cs typeface="DejaVu Sans"/>
              </a:rPr>
              <a:t>Ready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to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start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the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err="1">
                <a:latin typeface="DejaVu Sans"/>
                <a:cs typeface="DejaVu Sans"/>
              </a:rPr>
              <a:t>video</a:t>
            </a:r>
            <a:r>
              <a:rPr lang="de-DE" sz="2800" b="1" spc="-10">
                <a:latin typeface="DejaVu Sans"/>
                <a:cs typeface="DejaVu Sans"/>
              </a:rPr>
              <a:t>?</a:t>
            </a:r>
            <a:br>
              <a:rPr lang="de-DE" sz="2800" b="1" spc="-10">
                <a:latin typeface="DejaVu Sans"/>
                <a:cs typeface="DejaVu Sans"/>
              </a:rPr>
            </a:br>
            <a:r>
              <a:rPr lang="en-GB" u="sng">
                <a:hlinkClick r:id="rId4"/>
              </a:rPr>
              <a:t>https://www.youtube.com/watch?v=3cThXPi2fMc</a:t>
            </a:r>
            <a:r>
              <a:rPr lang="en-GB"/>
              <a:t> (go to 4’17”)</a:t>
            </a:r>
            <a:endParaRPr lang="de-DE" sz="2800" b="1" spc="-10" dirty="0">
              <a:latin typeface="DejaVu Sans"/>
              <a:cs typeface="DejaVu San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403103" y="7919105"/>
            <a:ext cx="729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de-DE" sz="2800" b="1" spc="-10" dirty="0" err="1">
                <a:latin typeface="DejaVu Sans"/>
                <a:cs typeface="DejaVu Sans"/>
              </a:rPr>
              <a:t>One</a:t>
            </a:r>
            <a:r>
              <a:rPr lang="de-DE" sz="2800" b="1" spc="-10" dirty="0">
                <a:latin typeface="DejaVu Sans"/>
                <a:cs typeface="DejaVu Sans"/>
              </a:rPr>
              <a:t> </a:t>
            </a:r>
            <a:r>
              <a:rPr lang="de-DE" sz="2800" b="1" spc="-10" dirty="0" err="1">
                <a:latin typeface="DejaVu Sans"/>
                <a:cs typeface="DejaVu Sans"/>
              </a:rPr>
              <a:t>more</a:t>
            </a:r>
            <a:r>
              <a:rPr lang="de-DE" sz="2800" b="1" spc="-10" dirty="0">
                <a:latin typeface="DejaVu Sans"/>
                <a:cs typeface="DejaVu Sans"/>
              </a:rPr>
              <a:t> time?</a:t>
            </a: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11408685" y="9381578"/>
            <a:ext cx="742941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3C3C3C"/>
                </a:solidFill>
                <a:latin typeface="DejaVu Sans"/>
                <a:ea typeface="+mn-ea"/>
                <a:cs typeface="DejaVu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de-DE" spc="-55" dirty="0"/>
              <a:t>P</a:t>
            </a:r>
            <a:r>
              <a:rPr lang="de-DE" spc="-20" dirty="0"/>
              <a:t>a</a:t>
            </a:r>
            <a:r>
              <a:rPr lang="de-DE" spc="-15" dirty="0"/>
              <a:t>g</a:t>
            </a:r>
            <a:r>
              <a:rPr lang="de-DE" dirty="0"/>
              <a:t>e 7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8F92CDD-AF7B-4914-9E62-959B8655BA69}"/>
              </a:ext>
            </a:extLst>
          </p:cNvPr>
          <p:cNvSpPr/>
          <p:nvPr/>
        </p:nvSpPr>
        <p:spPr>
          <a:xfrm>
            <a:off x="1183397" y="3451850"/>
            <a:ext cx="750975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0" b="1">
                <a:latin typeface="DejaVu Sans"/>
                <a:cs typeface="DejaVu Sans"/>
              </a:rPr>
              <a:t>Step 2: Watch the video: </a:t>
            </a:r>
            <a:endParaRPr lang="en-US" sz="2050" b="1" dirty="0">
              <a:latin typeface="DejaVu Sans"/>
              <a:cs typeface="DejaVu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0">
                <a:latin typeface="DejaVu Sans"/>
                <a:cs typeface="DejaVu Sans"/>
              </a:rPr>
              <a:t>Each group will be given a specific task</a:t>
            </a:r>
            <a:endParaRPr lang="de-DE" sz="2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14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4" grpId="0"/>
      <p:bldP spid="1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44" y="2098577"/>
            <a:ext cx="738250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10">
                <a:latin typeface="DejaVu Sans"/>
                <a:cs typeface="DejaVu Sans"/>
              </a:rPr>
              <a:t>Exercise “Thirteen Days” </a:t>
            </a:r>
            <a:endParaRPr lang="en-US" sz="28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1455408" y="9339595"/>
            <a:ext cx="7429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  <a:r>
              <a:rPr lang="cs-CZ" dirty="0"/>
              <a:t> 3</a:t>
            </a:r>
            <a:endParaRPr dirty="0"/>
          </a:p>
        </p:txBody>
      </p:sp>
      <p:sp>
        <p:nvSpPr>
          <p:cNvPr id="7" name="Rechteck 6"/>
          <p:cNvSpPr/>
          <p:nvPr/>
        </p:nvSpPr>
        <p:spPr>
          <a:xfrm>
            <a:off x="1158244" y="2649291"/>
            <a:ext cx="7992106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0" b="1" dirty="0">
                <a:latin typeface="DejaVu Sans"/>
                <a:cs typeface="DejaVu Sans"/>
              </a:rPr>
              <a:t>1st Group</a:t>
            </a:r>
            <a:r>
              <a:rPr lang="en-US" sz="2050" b="1">
                <a:latin typeface="DejaVu Sans"/>
                <a:cs typeface="DejaVu Sans"/>
              </a:rPr>
              <a:t>: US American diplomat! </a:t>
            </a:r>
            <a:endParaRPr lang="de-DE" sz="2050" b="1" dirty="0">
              <a:latin typeface="DejaVu Sans"/>
              <a:cs typeface="DejaVu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What could science diplomats learn </a:t>
            </a:r>
            <a:r>
              <a:rPr lang="en-US" sz="2050">
                <a:latin typeface="DejaVu Sans"/>
                <a:cs typeface="DejaVu Sans"/>
              </a:rPr>
              <a:t>from him?</a:t>
            </a:r>
            <a:br>
              <a:rPr lang="en-US" sz="2050" dirty="0">
                <a:latin typeface="DejaVu Sans"/>
                <a:cs typeface="DejaVu Sans"/>
              </a:rPr>
            </a:br>
            <a:r>
              <a:rPr lang="en-US" sz="2050" dirty="0">
                <a:latin typeface="DejaVu Sans"/>
                <a:cs typeface="DejaVu Sans"/>
              </a:rPr>
              <a:t>(in terms </a:t>
            </a:r>
            <a:r>
              <a:rPr lang="en-US" sz="2050">
                <a:latin typeface="DejaVu Sans"/>
                <a:cs typeface="DejaVu Sans"/>
              </a:rPr>
              <a:t>of strategy</a:t>
            </a:r>
            <a:r>
              <a:rPr lang="en-US" sz="2050" dirty="0">
                <a:latin typeface="DejaVu Sans"/>
                <a:cs typeface="DejaVu Sans"/>
              </a:rPr>
              <a:t>, goal-orientation, </a:t>
            </a:r>
            <a:br>
              <a:rPr lang="en-US" sz="2050">
                <a:latin typeface="DejaVu Sans"/>
                <a:cs typeface="DejaVu Sans"/>
              </a:rPr>
            </a:br>
            <a:r>
              <a:rPr lang="en-US" sz="2050">
                <a:latin typeface="DejaVu Sans"/>
                <a:cs typeface="DejaVu Sans"/>
              </a:rPr>
              <a:t>personal negotiating style?)</a:t>
            </a:r>
            <a:endParaRPr lang="de-DE" sz="2050" dirty="0">
              <a:latin typeface="DejaVu Sans"/>
              <a:cs typeface="DejaVu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What should science diplomats avoid? </a:t>
            </a:r>
            <a:endParaRPr lang="de-DE" sz="2050" dirty="0">
              <a:latin typeface="DejaVu Sans"/>
              <a:cs typeface="DejaVu San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158244" y="8061325"/>
            <a:ext cx="1043050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0" b="1" dirty="0">
                <a:latin typeface="DejaVu Sans"/>
                <a:cs typeface="DejaVu Sans"/>
              </a:rPr>
              <a:t>4th group: Please identify the most relevant </a:t>
            </a:r>
            <a:r>
              <a:rPr lang="en-US" sz="2050" b="1">
                <a:latin typeface="DejaVu Sans"/>
                <a:cs typeface="DejaVu Sans"/>
              </a:rPr>
              <a:t>skills (both diplomats)!</a:t>
            </a:r>
            <a:endParaRPr lang="de-DE" sz="2050" b="1" dirty="0">
              <a:latin typeface="DejaVu Sans"/>
              <a:cs typeface="DejaVu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Which skills are relevant for science diplomats?</a:t>
            </a:r>
            <a:endParaRPr lang="de-DE" sz="2050" dirty="0">
              <a:latin typeface="DejaVu Sans"/>
              <a:cs typeface="DejaVu San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158244" y="4645572"/>
            <a:ext cx="7534906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0" b="1" dirty="0">
                <a:latin typeface="DejaVu Sans"/>
                <a:cs typeface="DejaVu Sans"/>
              </a:rPr>
              <a:t>2nd Group</a:t>
            </a:r>
            <a:r>
              <a:rPr lang="en-US" sz="2050" b="1">
                <a:latin typeface="DejaVu Sans"/>
                <a:cs typeface="DejaVu Sans"/>
              </a:rPr>
              <a:t>:</a:t>
            </a:r>
            <a:r>
              <a:rPr lang="de-DE" sz="2050" b="1">
                <a:latin typeface="DejaVu Sans"/>
                <a:cs typeface="DejaVu Sans"/>
              </a:rPr>
              <a:t> </a:t>
            </a:r>
            <a:r>
              <a:rPr lang="en-US" sz="2050" b="1">
                <a:latin typeface="DejaVu Sans"/>
                <a:cs typeface="DejaVu Sans"/>
              </a:rPr>
              <a:t>Russian diplomat!</a:t>
            </a:r>
            <a:endParaRPr lang="de-DE" sz="2050" b="1" dirty="0">
              <a:latin typeface="DejaVu Sans"/>
              <a:cs typeface="DejaVu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What could science diplomats learn from him?</a:t>
            </a:r>
            <a:br>
              <a:rPr lang="en-US" sz="2050">
                <a:latin typeface="DejaVu Sans"/>
                <a:cs typeface="DejaVu Sans"/>
              </a:rPr>
            </a:br>
            <a:r>
              <a:rPr lang="en-US" sz="2050">
                <a:latin typeface="DejaVu Sans"/>
                <a:cs typeface="DejaVu Sans"/>
              </a:rPr>
              <a:t>(in terms of strategy, goal-orientation, </a:t>
            </a:r>
            <a:br>
              <a:rPr lang="en-US" sz="2050">
                <a:latin typeface="DejaVu Sans"/>
                <a:cs typeface="DejaVu Sans"/>
              </a:rPr>
            </a:br>
            <a:r>
              <a:rPr lang="en-US" sz="2050">
                <a:latin typeface="DejaVu Sans"/>
                <a:cs typeface="DejaVu Sans"/>
              </a:rPr>
              <a:t>personal negotiating style?)</a:t>
            </a:r>
            <a:endParaRPr lang="de-DE" sz="2050" dirty="0">
              <a:latin typeface="DejaVu Sans"/>
              <a:cs typeface="DejaVu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What should science diplomats avoid? </a:t>
            </a:r>
            <a:endParaRPr lang="de-DE" sz="2050" dirty="0">
              <a:latin typeface="DejaVu Sans"/>
              <a:cs typeface="DejaVu San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58244" y="6537325"/>
            <a:ext cx="75349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0" b="1" dirty="0">
                <a:latin typeface="DejaVu Sans"/>
                <a:cs typeface="DejaVu Sans"/>
              </a:rPr>
              <a:t>3rd Group: Please collect missing </a:t>
            </a:r>
            <a:r>
              <a:rPr lang="en-US" sz="2050" b="1">
                <a:latin typeface="DejaVu Sans"/>
                <a:cs typeface="DejaVu Sans"/>
              </a:rPr>
              <a:t>skills (both diplomats)!</a:t>
            </a:r>
            <a:endParaRPr lang="de-DE" sz="2050" b="1" dirty="0">
              <a:latin typeface="DejaVu Sans"/>
              <a:cs typeface="DejaVu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50" dirty="0">
                <a:latin typeface="DejaVu Sans"/>
                <a:cs typeface="DejaVu Sans"/>
              </a:rPr>
              <a:t>Which skills relevant for science diplomats are completely missing?</a:t>
            </a:r>
            <a:endParaRPr lang="de-DE" sz="2050" dirty="0">
              <a:latin typeface="DejaVu Sans"/>
              <a:cs typeface="DejaVu San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2075" y="593725"/>
            <a:ext cx="499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https://www.youtube.com/watch?v=0CdixDzE7I0</a:t>
            </a:r>
            <a:r>
              <a:rPr lang="de-DE" dirty="0"/>
              <a:t> </a:t>
            </a: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11455409" y="9381578"/>
            <a:ext cx="742941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3C3C3C"/>
                </a:solidFill>
                <a:latin typeface="DejaVu Sans"/>
                <a:ea typeface="+mn-ea"/>
                <a:cs typeface="DejaVu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de-DE" spc="-55"/>
              <a:t>P</a:t>
            </a:r>
            <a:r>
              <a:rPr lang="de-DE" spc="-20"/>
              <a:t>a</a:t>
            </a:r>
            <a:r>
              <a:rPr lang="de-DE" spc="-15"/>
              <a:t>g</a:t>
            </a:r>
            <a:r>
              <a:rPr lang="de-DE"/>
              <a:t>e 8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F63A23-57DC-402A-96E6-BD50B8705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328" y="4645572"/>
            <a:ext cx="2938549" cy="16696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B35E992-CD6B-44C3-AC49-964B82DAA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328" y="2698999"/>
            <a:ext cx="2938548" cy="1628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5" dirty="0"/>
              <a:t>T</a:t>
            </a:r>
            <a:r>
              <a:rPr spc="-25" dirty="0"/>
              <a:t>h</a:t>
            </a:r>
            <a:r>
              <a:rPr dirty="0"/>
              <a:t>i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15" dirty="0"/>
              <a:t>o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a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10" dirty="0"/>
              <a:t>e</a:t>
            </a:r>
            <a:r>
              <a:rPr spc="-20" dirty="0"/>
              <a:t>c</a:t>
            </a:r>
            <a:r>
              <a:rPr spc="10" dirty="0"/>
              <a:t>e</a:t>
            </a:r>
            <a:r>
              <a:rPr spc="-15" dirty="0"/>
              <a:t>iv</a:t>
            </a:r>
            <a:r>
              <a:rPr spc="10" dirty="0"/>
              <a:t>e</a:t>
            </a:r>
            <a:r>
              <a:rPr spc="-10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u</a:t>
            </a:r>
            <a:r>
              <a:rPr spc="-15" dirty="0"/>
              <a:t>n</a:t>
            </a:r>
            <a:r>
              <a:rPr spc="-25" dirty="0"/>
              <a:t>d</a:t>
            </a:r>
            <a:r>
              <a:rPr dirty="0"/>
              <a:t>i</a:t>
            </a:r>
            <a:r>
              <a:rPr spc="-25" dirty="0"/>
              <a:t>n</a:t>
            </a:r>
            <a:r>
              <a:rPr spc="-10" dirty="0"/>
              <a:t>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15" dirty="0"/>
              <a:t>u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dirty="0"/>
              <a:t>’</a:t>
            </a:r>
            <a:r>
              <a:rPr spc="-10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5" dirty="0"/>
              <a:t>or</a:t>
            </a:r>
            <a:r>
              <a:rPr spc="-15" dirty="0"/>
              <a:t>izo</a:t>
            </a:r>
            <a:r>
              <a:rPr spc="-10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spc="5" dirty="0"/>
              <a:t>02</a:t>
            </a:r>
            <a:r>
              <a:rPr dirty="0"/>
              <a:t>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10" dirty="0"/>
              <a:t>e</a:t>
            </a:r>
            <a:r>
              <a:rPr spc="-20" dirty="0"/>
              <a:t>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spc="-10" dirty="0"/>
              <a:t>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n</a:t>
            </a:r>
            <a:r>
              <a:rPr spc="-15" dirty="0"/>
              <a:t>ov</a:t>
            </a:r>
            <a:r>
              <a:rPr spc="-20"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10" dirty="0"/>
              <a:t>am</a:t>
            </a:r>
            <a:r>
              <a:rPr spc="-5" dirty="0"/>
              <a:t>m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u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er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g</a:t>
            </a:r>
            <a:r>
              <a:rPr spc="-5" dirty="0"/>
              <a:t>r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35" dirty="0"/>
              <a:t>r</a:t>
            </a:r>
            <a:r>
              <a:rPr spc="10" dirty="0"/>
              <a:t>e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/>
              <a:t>7703</a:t>
            </a:r>
            <a:r>
              <a:rPr spc="-5" dirty="0"/>
              <a:t>4</a:t>
            </a:r>
            <a:r>
              <a:rPr spc="5" dirty="0"/>
              <a:t>2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P</a:t>
            </a:r>
            <a:r>
              <a:rPr spc="-20" dirty="0"/>
              <a:t>a</a:t>
            </a:r>
            <a:r>
              <a:rPr spc="-15" dirty="0"/>
              <a:t>g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6927" y="8061325"/>
            <a:ext cx="18878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latin typeface="DejaVu Sans"/>
                <a:cs typeface="DejaVu Sans"/>
                <a:hlinkClick r:id="rId3"/>
              </a:rPr>
              <a:t>w</a:t>
            </a:r>
            <a:r>
              <a:rPr sz="1800" b="1" spc="-15" dirty="0">
                <a:latin typeface="DejaVu Sans"/>
                <a:cs typeface="DejaVu Sans"/>
                <a:hlinkClick r:id="rId3"/>
              </a:rPr>
              <a:t>w</a:t>
            </a:r>
            <a:r>
              <a:rPr sz="1800" b="1" spc="-135" dirty="0">
                <a:latin typeface="DejaVu Sans"/>
                <a:cs typeface="DejaVu Sans"/>
                <a:hlinkClick r:id="rId3"/>
              </a:rPr>
              <a:t>w</a:t>
            </a:r>
            <a:r>
              <a:rPr sz="1800" b="1" spc="-15" dirty="0">
                <a:latin typeface="DejaVu Sans"/>
                <a:cs typeface="DejaVu Sans"/>
                <a:hlinkClick r:id="rId3"/>
              </a:rPr>
              <a:t>.</a:t>
            </a:r>
            <a:r>
              <a:rPr sz="1800" b="1" spc="-5" dirty="0">
                <a:latin typeface="DejaVu Sans"/>
                <a:cs typeface="DejaVu Sans"/>
                <a:hlinkClick r:id="rId3"/>
              </a:rPr>
              <a:t>s</a:t>
            </a:r>
            <a:r>
              <a:rPr sz="1800" b="1" spc="-20" dirty="0">
                <a:latin typeface="DejaVu Sans"/>
                <a:cs typeface="DejaVu Sans"/>
                <a:hlinkClick r:id="rId3"/>
              </a:rPr>
              <a:t>4</a:t>
            </a:r>
            <a:r>
              <a:rPr sz="1800" b="1" spc="-25" dirty="0">
                <a:latin typeface="DejaVu Sans"/>
                <a:cs typeface="DejaVu Sans"/>
                <a:hlinkClick r:id="rId3"/>
              </a:rPr>
              <a:t>d</a:t>
            </a:r>
            <a:r>
              <a:rPr sz="1800" b="1" spc="-20" dirty="0">
                <a:latin typeface="DejaVu Sans"/>
                <a:cs typeface="DejaVu Sans"/>
                <a:hlinkClick r:id="rId3"/>
              </a:rPr>
              <a:t>4</a:t>
            </a:r>
            <a:r>
              <a:rPr sz="1800" b="1" spc="-10" dirty="0">
                <a:latin typeface="DejaVu Sans"/>
                <a:cs typeface="DejaVu Sans"/>
                <a:hlinkClick r:id="rId3"/>
              </a:rPr>
              <a:t>c.</a:t>
            </a:r>
            <a:r>
              <a:rPr sz="1800" b="1" spc="-5" dirty="0">
                <a:latin typeface="DejaVu Sans"/>
                <a:cs typeface="DejaVu Sans"/>
                <a:hlinkClick r:id="rId3"/>
              </a:rPr>
              <a:t>eu</a:t>
            </a:r>
            <a:endParaRPr sz="1800" dirty="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DejaVu Sans"/>
                <a:cs typeface="DejaVu Sans"/>
              </a:rPr>
              <a:t>@</a:t>
            </a:r>
            <a:r>
              <a:rPr sz="1800" b="1" spc="-5" dirty="0">
                <a:latin typeface="DejaVu Sans"/>
                <a:cs typeface="DejaVu Sans"/>
              </a:rPr>
              <a:t>s</a:t>
            </a:r>
            <a:r>
              <a:rPr sz="1800" b="1" spc="-30" dirty="0">
                <a:latin typeface="DejaVu Sans"/>
                <a:cs typeface="DejaVu Sans"/>
              </a:rPr>
              <a:t>4</a:t>
            </a:r>
            <a:r>
              <a:rPr sz="1800" b="1" spc="-15" dirty="0">
                <a:latin typeface="DejaVu Sans"/>
                <a:cs typeface="DejaVu Sans"/>
              </a:rPr>
              <a:t>d</a:t>
            </a:r>
            <a:r>
              <a:rPr sz="1800" b="1" spc="-30" dirty="0">
                <a:latin typeface="DejaVu Sans"/>
                <a:cs typeface="DejaVu Sans"/>
              </a:rPr>
              <a:t>4</a:t>
            </a:r>
            <a:r>
              <a:rPr sz="1800" b="1" spc="-15" dirty="0">
                <a:latin typeface="DejaVu Sans"/>
                <a:cs typeface="DejaVu Sans"/>
              </a:rPr>
              <a:t>c</a:t>
            </a:r>
            <a:endParaRPr sz="180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754" y="8453438"/>
            <a:ext cx="81000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cs-CZ" sz="1800" spc="-10" dirty="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lang="de-DE" sz="1800" spc="-10" dirty="0">
                <a:latin typeface="DejaVu Sans"/>
                <a:cs typeface="DejaVu Sans"/>
              </a:rPr>
              <a:t>Maria Josten </a:t>
            </a:r>
            <a:r>
              <a:rPr sz="1800" spc="-10" dirty="0">
                <a:latin typeface="DejaVu Sans"/>
                <a:cs typeface="DejaVu Sans"/>
              </a:rPr>
              <a:t>|</a:t>
            </a:r>
            <a:r>
              <a:rPr lang="de-DE" sz="1800" spc="-10" dirty="0">
                <a:latin typeface="DejaVu Sans"/>
                <a:cs typeface="DejaVu Sans"/>
              </a:rPr>
              <a:t> WP5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lang="de-DE" dirty="0">
                <a:latin typeface="DejaVu Sans"/>
                <a:cs typeface="Times New Roman"/>
              </a:rPr>
              <a:t>Training </a:t>
            </a:r>
            <a:r>
              <a:rPr lang="de-DE" dirty="0" err="1">
                <a:latin typeface="DejaVu Sans"/>
                <a:cs typeface="Times New Roman"/>
              </a:rPr>
              <a:t>Activities</a:t>
            </a:r>
            <a:r>
              <a:rPr lang="de-DE" dirty="0">
                <a:latin typeface="DejaVu Sans"/>
                <a:cs typeface="Times New Roman"/>
              </a:rPr>
              <a:t> </a:t>
            </a:r>
            <a:r>
              <a:rPr sz="1800" spc="-10" dirty="0">
                <a:latin typeface="DejaVu Sans"/>
                <a:cs typeface="DejaVu Sans"/>
              </a:rPr>
              <a:t>|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lang="de-DE" spc="-10" dirty="0">
                <a:latin typeface="DejaVu Sans"/>
                <a:cs typeface="Times New Roman"/>
              </a:rPr>
              <a:t>maria.josten@dlr.de</a:t>
            </a:r>
            <a:r>
              <a:rPr lang="cs-CZ" spc="-10" dirty="0">
                <a:latin typeface="DejaVu Sans"/>
                <a:cs typeface="Times New Roman"/>
              </a:rPr>
              <a:t> </a:t>
            </a:r>
            <a:endParaRPr sz="180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lang="cs-CZ" sz="1800" dirty="0">
              <a:latin typeface="Times New Roman"/>
              <a:cs typeface="Times New Roman"/>
            </a:endParaRPr>
          </a:p>
        </p:txBody>
      </p:sp>
      <p:pic>
        <p:nvPicPr>
          <p:cNvPr id="14338" name="Picture 2" descr="C:\Users\valkova\Pictures\thank-you-3040081_1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" y="1508125"/>
            <a:ext cx="12966700" cy="64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>
            <a:spLocks/>
          </p:cNvSpPr>
          <p:nvPr/>
        </p:nvSpPr>
        <p:spPr>
          <a:xfrm>
            <a:off x="11408685" y="9381578"/>
            <a:ext cx="742941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3C3C3C"/>
                </a:solidFill>
                <a:latin typeface="DejaVu Sans"/>
                <a:ea typeface="+mn-ea"/>
                <a:cs typeface="DejaVu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de-DE" spc="-55"/>
              <a:t>P</a:t>
            </a:r>
            <a:r>
              <a:rPr lang="de-DE" spc="-20"/>
              <a:t>a</a:t>
            </a:r>
            <a:r>
              <a:rPr lang="de-DE" spc="-15"/>
              <a:t>g</a:t>
            </a:r>
            <a:r>
              <a:rPr lang="de-DE"/>
              <a:t>e 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Benutzerdefiniert</PresentationFormat>
  <Paragraphs>66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DejaVu Sans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Müller, Andreas</cp:lastModifiedBy>
  <cp:revision>71</cp:revision>
  <cp:lastPrinted>2019-10-18T13:24:02Z</cp:lastPrinted>
  <dcterms:created xsi:type="dcterms:W3CDTF">2019-10-08T15:24:37Z</dcterms:created>
  <dcterms:modified xsi:type="dcterms:W3CDTF">2021-01-15T13:05:58Z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2019-10-08T00:00:00Z</vt:filetime>
  </property>
  <property fmtid="{D5CDD505-2E9C-101B-9397-08002B2CF9AE}" pid="3" name="LastSaved">
    <vt:filetime>2019-10-08T00:00:00Z</vt:filetime>
  </property>
</Properties>
</file>