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1" r:id="rId3"/>
    <p:sldId id="261" r:id="rId4"/>
    <p:sldId id="262" r:id="rId5"/>
    <p:sldId id="273" r:id="rId6"/>
    <p:sldId id="274" r:id="rId7"/>
    <p:sldId id="275" r:id="rId8"/>
    <p:sldId id="276" r:id="rId9"/>
    <p:sldId id="277" r:id="rId10"/>
    <p:sldId id="278" r:id="rId11"/>
    <p:sldId id="279" r:id="rId12"/>
    <p:sldId id="280" r:id="rId13"/>
    <p:sldId id="283" r:id="rId14"/>
    <p:sldId id="282" r:id="rId15"/>
    <p:sldId id="263" r:id="rId16"/>
    <p:sldId id="284" r:id="rId17"/>
    <p:sldId id="285" r:id="rId18"/>
    <p:sldId id="258" r:id="rId19"/>
    <p:sldId id="260" r:id="rId20"/>
  </p:sldIdLst>
  <p:sldSz cx="12966700" cy="9721850"/>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24" autoAdjust="0"/>
    <p:restoredTop sz="94660"/>
  </p:normalViewPr>
  <p:slideViewPr>
    <p:cSldViewPr>
      <p:cViewPr>
        <p:scale>
          <a:sx n="33" d="100"/>
          <a:sy n="33" d="100"/>
        </p:scale>
        <p:origin x="1240" y="24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21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4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646422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424203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424203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424203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88539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252240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263747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151401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3092478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136377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172893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177784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51638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424203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424203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424203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424203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424203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69851" tIns="34926" rIns="69851" bIns="34926">
            <a:normAutofit fontScale="25000" lnSpcReduction="20000"/>
          </a:bodyPr>
          <a:lstStyle/>
          <a:p>
            <a:endParaRPr/>
          </a:p>
        </p:txBody>
      </p:sp>
    </p:spTree>
    <p:extLst>
      <p:ext uri="{BB962C8B-B14F-4D97-AF65-F5344CB8AC3E}">
        <p14:creationId xmlns:p14="http://schemas.microsoft.com/office/powerpoint/2010/main" val="424203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2502" y="3013773"/>
            <a:ext cx="11021695" cy="204158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45005" y="5444236"/>
            <a:ext cx="9076689" cy="2430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3C3C3C"/>
                </a:solidFill>
                <a:latin typeface="DejaVu Sans"/>
                <a:cs typeface="DejaVu Sans"/>
              </a:defRPr>
            </a:lvl1pPr>
          </a:lstStyle>
          <a:p>
            <a:pPr marL="12700" marR="5080">
              <a:lnSpc>
                <a:spcPct val="100000"/>
              </a:lnSpc>
            </a:pPr>
            <a:r>
              <a:rPr spc="-15" dirty="0"/>
              <a:t>T</a:t>
            </a:r>
            <a:r>
              <a:rPr spc="-25" dirty="0"/>
              <a:t>h</a:t>
            </a:r>
            <a:r>
              <a:rPr dirty="0"/>
              <a:t>i</a:t>
            </a:r>
            <a:r>
              <a:rPr spc="-10" dirty="0"/>
              <a:t>s</a:t>
            </a:r>
            <a:r>
              <a:rPr dirty="0">
                <a:latin typeface="Times New Roman"/>
                <a:cs typeface="Times New Roman"/>
              </a:rPr>
              <a:t> </a:t>
            </a:r>
            <a:r>
              <a:rPr spc="120" dirty="0">
                <a:latin typeface="Times New Roman"/>
                <a:cs typeface="Times New Roman"/>
              </a:rPr>
              <a:t> </a:t>
            </a:r>
            <a:r>
              <a:rPr spc="-25" dirty="0"/>
              <a:t>pr</a:t>
            </a:r>
            <a:r>
              <a:rPr spc="-15" dirty="0"/>
              <a:t>o</a:t>
            </a:r>
            <a:r>
              <a:rPr dirty="0"/>
              <a:t>je</a:t>
            </a:r>
            <a:r>
              <a:rPr spc="-15" dirty="0"/>
              <a:t>c</a:t>
            </a:r>
            <a:r>
              <a:rPr dirty="0"/>
              <a:t>t</a:t>
            </a:r>
            <a:r>
              <a:rPr dirty="0">
                <a:latin typeface="Times New Roman"/>
                <a:cs typeface="Times New Roman"/>
              </a:rPr>
              <a:t> </a:t>
            </a:r>
            <a:r>
              <a:rPr spc="114" dirty="0">
                <a:latin typeface="Times New Roman"/>
                <a:cs typeface="Times New Roman"/>
              </a:rPr>
              <a:t> </a:t>
            </a:r>
            <a:r>
              <a:rPr spc="-15" dirty="0"/>
              <a:t>h</a:t>
            </a:r>
            <a:r>
              <a:rPr spc="-20" dirty="0"/>
              <a:t>a</a:t>
            </a:r>
            <a:r>
              <a:rPr spc="-10" dirty="0"/>
              <a:t>s</a:t>
            </a:r>
            <a:r>
              <a:rPr dirty="0">
                <a:latin typeface="Times New Roman"/>
                <a:cs typeface="Times New Roman"/>
              </a:rPr>
              <a:t> </a:t>
            </a:r>
            <a:r>
              <a:rPr spc="110" dirty="0">
                <a:latin typeface="Times New Roman"/>
                <a:cs typeface="Times New Roman"/>
              </a:rPr>
              <a:t> </a:t>
            </a:r>
            <a:r>
              <a:rPr spc="-25" dirty="0"/>
              <a:t>r</a:t>
            </a:r>
            <a:r>
              <a:rPr spc="10" dirty="0"/>
              <a:t>e</a:t>
            </a:r>
            <a:r>
              <a:rPr spc="-20" dirty="0"/>
              <a:t>c</a:t>
            </a:r>
            <a:r>
              <a:rPr spc="10" dirty="0"/>
              <a:t>e</a:t>
            </a:r>
            <a:r>
              <a:rPr spc="-15" dirty="0"/>
              <a:t>iv</a:t>
            </a:r>
            <a:r>
              <a:rPr spc="10" dirty="0"/>
              <a:t>e</a:t>
            </a:r>
            <a:r>
              <a:rPr spc="-10" dirty="0"/>
              <a:t>d</a:t>
            </a:r>
            <a:r>
              <a:rPr dirty="0">
                <a:latin typeface="Times New Roman"/>
                <a:cs typeface="Times New Roman"/>
              </a:rPr>
              <a:t> </a:t>
            </a:r>
            <a:r>
              <a:rPr spc="114" dirty="0">
                <a:latin typeface="Times New Roman"/>
                <a:cs typeface="Times New Roman"/>
              </a:rPr>
              <a:t> </a:t>
            </a:r>
            <a:r>
              <a:rPr spc="-5" dirty="0"/>
              <a:t>f</a:t>
            </a:r>
            <a:r>
              <a:rPr spc="-25" dirty="0"/>
              <a:t>u</a:t>
            </a:r>
            <a:r>
              <a:rPr spc="-15" dirty="0"/>
              <a:t>n</a:t>
            </a:r>
            <a:r>
              <a:rPr spc="-25" dirty="0"/>
              <a:t>d</a:t>
            </a:r>
            <a:r>
              <a:rPr dirty="0"/>
              <a:t>i</a:t>
            </a:r>
            <a:r>
              <a:rPr spc="-25" dirty="0"/>
              <a:t>n</a:t>
            </a:r>
            <a:r>
              <a:rPr spc="-10" dirty="0"/>
              <a:t>g</a:t>
            </a:r>
            <a:r>
              <a:rPr dirty="0">
                <a:latin typeface="Times New Roman"/>
                <a:cs typeface="Times New Roman"/>
              </a:rPr>
              <a:t> </a:t>
            </a:r>
            <a:r>
              <a:rPr spc="114" dirty="0">
                <a:latin typeface="Times New Roman"/>
                <a:cs typeface="Times New Roman"/>
              </a:rPr>
              <a:t> </a:t>
            </a:r>
            <a:r>
              <a:rPr spc="-5" dirty="0"/>
              <a:t>f</a:t>
            </a:r>
            <a:r>
              <a:rPr spc="-25" dirty="0"/>
              <a:t>r</a:t>
            </a:r>
            <a:r>
              <a:rPr spc="-15" dirty="0"/>
              <a:t>o</a:t>
            </a:r>
            <a:r>
              <a:rPr dirty="0"/>
              <a:t>m</a:t>
            </a:r>
            <a:r>
              <a:rPr dirty="0">
                <a:latin typeface="Times New Roman"/>
                <a:cs typeface="Times New Roman"/>
              </a:rPr>
              <a:t> </a:t>
            </a:r>
            <a:r>
              <a:rPr spc="114" dirty="0">
                <a:latin typeface="Times New Roman"/>
                <a:cs typeface="Times New Roman"/>
              </a:rPr>
              <a:t> </a:t>
            </a:r>
            <a:r>
              <a:rPr spc="-10" dirty="0"/>
              <a:t>t</a:t>
            </a:r>
            <a:r>
              <a:rPr spc="-25" dirty="0"/>
              <a:t>h</a:t>
            </a:r>
            <a:r>
              <a:rPr dirty="0"/>
              <a:t>e</a:t>
            </a:r>
            <a:r>
              <a:rPr dirty="0">
                <a:latin typeface="Times New Roman"/>
                <a:cs typeface="Times New Roman"/>
              </a:rPr>
              <a:t> </a:t>
            </a:r>
            <a:r>
              <a:rPr spc="125" dirty="0">
                <a:latin typeface="Times New Roman"/>
                <a:cs typeface="Times New Roman"/>
              </a:rPr>
              <a:t> </a:t>
            </a:r>
            <a:r>
              <a:rPr spc="-20" dirty="0"/>
              <a:t>E</a:t>
            </a:r>
            <a:r>
              <a:rPr spc="-15" dirty="0"/>
              <a:t>u</a:t>
            </a:r>
            <a:r>
              <a:rPr spc="-25" dirty="0"/>
              <a:t>r</a:t>
            </a:r>
            <a:r>
              <a:rPr spc="-15" dirty="0"/>
              <a:t>o</a:t>
            </a:r>
            <a:r>
              <a:rPr spc="-25" dirty="0"/>
              <a:t>p</a:t>
            </a:r>
            <a:r>
              <a:rPr spc="10" dirty="0"/>
              <a:t>e</a:t>
            </a:r>
            <a:r>
              <a:rPr spc="-20" dirty="0"/>
              <a:t>a</a:t>
            </a:r>
            <a:r>
              <a:rPr spc="-10" dirty="0"/>
              <a:t>n</a:t>
            </a:r>
            <a:r>
              <a:rPr dirty="0">
                <a:latin typeface="Times New Roman"/>
                <a:cs typeface="Times New Roman"/>
              </a:rPr>
              <a:t> </a:t>
            </a:r>
            <a:r>
              <a:rPr spc="114" dirty="0">
                <a:latin typeface="Times New Roman"/>
                <a:cs typeface="Times New Roman"/>
              </a:rPr>
              <a:t> </a:t>
            </a:r>
            <a:r>
              <a:rPr spc="-20" dirty="0"/>
              <a:t>U</a:t>
            </a:r>
            <a:r>
              <a:rPr spc="-15" dirty="0"/>
              <a:t>n</a:t>
            </a:r>
            <a:r>
              <a:rPr dirty="0"/>
              <a:t>i</a:t>
            </a:r>
            <a:r>
              <a:rPr spc="-15" dirty="0"/>
              <a:t>o</a:t>
            </a:r>
            <a:r>
              <a:rPr spc="-25" dirty="0"/>
              <a:t>n</a:t>
            </a:r>
            <a:r>
              <a:rPr dirty="0"/>
              <a:t>’</a:t>
            </a:r>
            <a:r>
              <a:rPr spc="-10" dirty="0"/>
              <a:t>s</a:t>
            </a:r>
            <a:r>
              <a:rPr dirty="0">
                <a:latin typeface="Times New Roman"/>
                <a:cs typeface="Times New Roman"/>
              </a:rPr>
              <a:t> </a:t>
            </a:r>
            <a:r>
              <a:rPr spc="110" dirty="0">
                <a:latin typeface="Times New Roman"/>
                <a:cs typeface="Times New Roman"/>
              </a:rPr>
              <a:t> </a:t>
            </a:r>
            <a:r>
              <a:rPr spc="-15" dirty="0"/>
              <a:t>H</a:t>
            </a:r>
            <a:r>
              <a:rPr spc="-5" dirty="0"/>
              <a:t>or</a:t>
            </a:r>
            <a:r>
              <a:rPr spc="-15" dirty="0"/>
              <a:t>izo</a:t>
            </a:r>
            <a:r>
              <a:rPr spc="-10" dirty="0"/>
              <a:t>n</a:t>
            </a:r>
            <a:r>
              <a:rPr dirty="0">
                <a:latin typeface="Times New Roman"/>
                <a:cs typeface="Times New Roman"/>
              </a:rPr>
              <a:t> </a:t>
            </a:r>
            <a:r>
              <a:rPr spc="114" dirty="0">
                <a:latin typeface="Times New Roman"/>
                <a:cs typeface="Times New Roman"/>
              </a:rPr>
              <a:t> </a:t>
            </a:r>
            <a:r>
              <a:rPr spc="-5" dirty="0"/>
              <a:t>2</a:t>
            </a:r>
            <a:r>
              <a:rPr spc="5" dirty="0"/>
              <a:t>02</a:t>
            </a:r>
            <a:r>
              <a:rPr dirty="0"/>
              <a:t>0</a:t>
            </a:r>
            <a:r>
              <a:rPr dirty="0">
                <a:latin typeface="Times New Roman"/>
                <a:cs typeface="Times New Roman"/>
              </a:rPr>
              <a:t> </a:t>
            </a:r>
            <a:r>
              <a:rPr spc="-35" dirty="0"/>
              <a:t>r</a:t>
            </a:r>
            <a:r>
              <a:rPr spc="10" dirty="0"/>
              <a:t>e</a:t>
            </a:r>
            <a:r>
              <a:rPr spc="-15" dirty="0"/>
              <a:t>s</a:t>
            </a:r>
            <a:r>
              <a:rPr spc="10" dirty="0"/>
              <a:t>e</a:t>
            </a:r>
            <a:r>
              <a:rPr spc="-20" dirty="0"/>
              <a:t>a</a:t>
            </a:r>
            <a:r>
              <a:rPr spc="-25" dirty="0"/>
              <a:t>r</a:t>
            </a:r>
            <a:r>
              <a:rPr spc="-15" dirty="0"/>
              <a:t>c</a:t>
            </a:r>
            <a:r>
              <a:rPr spc="-10" dirty="0"/>
              <a:t>h</a:t>
            </a:r>
            <a:r>
              <a:rPr spc="75" dirty="0">
                <a:latin typeface="Times New Roman"/>
                <a:cs typeface="Times New Roman"/>
              </a:rPr>
              <a:t> </a:t>
            </a:r>
            <a:r>
              <a:rPr spc="-20" dirty="0"/>
              <a:t>a</a:t>
            </a:r>
            <a:r>
              <a:rPr spc="-25" dirty="0"/>
              <a:t>n</a:t>
            </a:r>
            <a:r>
              <a:rPr spc="-10" dirty="0"/>
              <a:t>d</a:t>
            </a:r>
            <a:r>
              <a:rPr spc="85" dirty="0">
                <a:latin typeface="Times New Roman"/>
                <a:cs typeface="Times New Roman"/>
              </a:rPr>
              <a:t> </a:t>
            </a:r>
            <a:r>
              <a:rPr spc="-15" dirty="0"/>
              <a:t>in</a:t>
            </a:r>
            <a:r>
              <a:rPr spc="-25" dirty="0"/>
              <a:t>n</a:t>
            </a:r>
            <a:r>
              <a:rPr spc="-15" dirty="0"/>
              <a:t>ov</a:t>
            </a:r>
            <a:r>
              <a:rPr spc="-20" dirty="0"/>
              <a:t>a</a:t>
            </a:r>
            <a:r>
              <a:rPr spc="-10" dirty="0"/>
              <a:t>t</a:t>
            </a:r>
            <a:r>
              <a:rPr dirty="0"/>
              <a:t>i</a:t>
            </a:r>
            <a:r>
              <a:rPr spc="-15" dirty="0"/>
              <a:t>o</a:t>
            </a:r>
            <a:r>
              <a:rPr spc="-10" dirty="0"/>
              <a:t>n</a:t>
            </a:r>
            <a:r>
              <a:rPr spc="75" dirty="0">
                <a:latin typeface="Times New Roman"/>
                <a:cs typeface="Times New Roman"/>
              </a:rPr>
              <a:t> </a:t>
            </a:r>
            <a:r>
              <a:rPr spc="-15" dirty="0"/>
              <a:t>p</a:t>
            </a:r>
            <a:r>
              <a:rPr spc="-25" dirty="0"/>
              <a:t>r</a:t>
            </a:r>
            <a:r>
              <a:rPr spc="-15" dirty="0"/>
              <a:t>o</a:t>
            </a:r>
            <a:r>
              <a:rPr spc="-25" dirty="0"/>
              <a:t>g</a:t>
            </a:r>
            <a:r>
              <a:rPr spc="-5" dirty="0"/>
              <a:t>r</a:t>
            </a:r>
            <a:r>
              <a:rPr spc="-10" dirty="0"/>
              <a:t>am</a:t>
            </a:r>
            <a:r>
              <a:rPr spc="-5" dirty="0"/>
              <a:t>m</a:t>
            </a:r>
            <a:r>
              <a:rPr dirty="0"/>
              <a:t>e</a:t>
            </a:r>
            <a:r>
              <a:rPr spc="80" dirty="0">
                <a:latin typeface="Times New Roman"/>
                <a:cs typeface="Times New Roman"/>
              </a:rPr>
              <a:t> </a:t>
            </a:r>
            <a:r>
              <a:rPr spc="-15" dirty="0"/>
              <a:t>u</a:t>
            </a:r>
            <a:r>
              <a:rPr spc="-25" dirty="0"/>
              <a:t>n</a:t>
            </a:r>
            <a:r>
              <a:rPr spc="-15" dirty="0"/>
              <a:t>d</a:t>
            </a:r>
            <a:r>
              <a:rPr dirty="0"/>
              <a:t>er</a:t>
            </a:r>
            <a:r>
              <a:rPr spc="85" dirty="0">
                <a:latin typeface="Times New Roman"/>
                <a:cs typeface="Times New Roman"/>
              </a:rPr>
              <a:t> </a:t>
            </a:r>
            <a:r>
              <a:rPr spc="-15" dirty="0"/>
              <a:t>g</a:t>
            </a:r>
            <a:r>
              <a:rPr spc="-5" dirty="0"/>
              <a:t>r</a:t>
            </a:r>
            <a:r>
              <a:rPr spc="-20" dirty="0"/>
              <a:t>a</a:t>
            </a:r>
            <a:r>
              <a:rPr spc="-15" dirty="0"/>
              <a:t>n</a:t>
            </a:r>
            <a:r>
              <a:rPr dirty="0"/>
              <a:t>t</a:t>
            </a:r>
            <a:r>
              <a:rPr spc="75" dirty="0">
                <a:latin typeface="Times New Roman"/>
                <a:cs typeface="Times New Roman"/>
              </a:rPr>
              <a:t> </a:t>
            </a:r>
            <a:r>
              <a:rPr spc="-20" dirty="0"/>
              <a:t>a</a:t>
            </a:r>
            <a:r>
              <a:rPr spc="-15" dirty="0"/>
              <a:t>g</a:t>
            </a:r>
            <a:r>
              <a:rPr spc="-35" dirty="0"/>
              <a:t>r</a:t>
            </a:r>
            <a:r>
              <a:rPr spc="10" dirty="0"/>
              <a:t>e</a:t>
            </a:r>
            <a:r>
              <a:rPr dirty="0"/>
              <a:t>e</a:t>
            </a:r>
            <a:r>
              <a:rPr spc="-5" dirty="0"/>
              <a:t>m</a:t>
            </a:r>
            <a:r>
              <a:rPr dirty="0"/>
              <a:t>e</a:t>
            </a:r>
            <a:r>
              <a:rPr spc="-15" dirty="0"/>
              <a:t>n</a:t>
            </a:r>
            <a:r>
              <a:rPr dirty="0"/>
              <a:t>t</a:t>
            </a:r>
            <a:r>
              <a:rPr spc="75" dirty="0">
                <a:latin typeface="Times New Roman"/>
                <a:cs typeface="Times New Roman"/>
              </a:rPr>
              <a:t> </a:t>
            </a:r>
            <a:r>
              <a:rPr dirty="0"/>
              <a:t>N</a:t>
            </a:r>
            <a:r>
              <a:rPr spc="-10" dirty="0"/>
              <a:t>o</a:t>
            </a:r>
            <a:r>
              <a:rPr spc="75" dirty="0">
                <a:latin typeface="Times New Roman"/>
                <a:cs typeface="Times New Roman"/>
              </a:rPr>
              <a:t> </a:t>
            </a:r>
            <a:r>
              <a:rPr spc="5" dirty="0"/>
              <a:t>7703</a:t>
            </a:r>
            <a:r>
              <a:rPr spc="-5" dirty="0"/>
              <a:t>4</a:t>
            </a:r>
            <a:r>
              <a:rPr spc="5" dirty="0"/>
              <a:t>2</a:t>
            </a:r>
            <a:r>
              <a:rPr spc="-5" dirty="0"/>
              <a:t>.</a:t>
            </a:r>
          </a:p>
        </p:txBody>
      </p:sp>
      <p:sp>
        <p:nvSpPr>
          <p:cNvPr id="5" name="Holder 5"/>
          <p:cNvSpPr>
            <a:spLocks noGrp="1"/>
          </p:cNvSpPr>
          <p:nvPr>
            <p:ph type="dt" sz="half" idx="6"/>
          </p:nvPr>
        </p:nvSpPr>
        <p:spPr/>
        <p:txBody>
          <a:bodyPr lIns="0" tIns="0" rIns="0" bIns="0"/>
          <a:lstStyle>
            <a:lvl1pPr>
              <a:defRPr sz="1200" b="0" i="0">
                <a:solidFill>
                  <a:srgbClr val="3C3C3C"/>
                </a:solidFill>
                <a:latin typeface="DejaVu Sans"/>
                <a:cs typeface="DejaVu Sans"/>
              </a:defRPr>
            </a:lvl1pPr>
          </a:lstStyle>
          <a:p>
            <a:pPr marL="12700">
              <a:lnSpc>
                <a:spcPct val="100000"/>
              </a:lnSpc>
            </a:pPr>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DejaVu Sans"/>
                <a:cs typeface="DejaVu Sans"/>
              </a:defRPr>
            </a:lvl1pPr>
          </a:lstStyle>
          <a:p>
            <a:endParaRPr/>
          </a:p>
        </p:txBody>
      </p:sp>
      <p:sp>
        <p:nvSpPr>
          <p:cNvPr id="3" name="Holder 3"/>
          <p:cNvSpPr>
            <a:spLocks noGrp="1"/>
          </p:cNvSpPr>
          <p:nvPr>
            <p:ph type="body" idx="1"/>
          </p:nvPr>
        </p:nvSpPr>
        <p:spPr/>
        <p:txBody>
          <a:bodyPr lIns="0" tIns="0" rIns="0" bIns="0"/>
          <a:lstStyle>
            <a:lvl1pPr>
              <a:defRPr sz="2050" b="0"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3C3C3C"/>
                </a:solidFill>
                <a:latin typeface="DejaVu Sans"/>
                <a:cs typeface="DejaVu Sans"/>
              </a:defRPr>
            </a:lvl1pPr>
          </a:lstStyle>
          <a:p>
            <a:pPr marL="12700" marR="5080">
              <a:lnSpc>
                <a:spcPct val="100000"/>
              </a:lnSpc>
            </a:pPr>
            <a:r>
              <a:rPr spc="-15" dirty="0"/>
              <a:t>T</a:t>
            </a:r>
            <a:r>
              <a:rPr spc="-25" dirty="0"/>
              <a:t>h</a:t>
            </a:r>
            <a:r>
              <a:rPr dirty="0"/>
              <a:t>i</a:t>
            </a:r>
            <a:r>
              <a:rPr spc="-10" dirty="0"/>
              <a:t>s</a:t>
            </a:r>
            <a:r>
              <a:rPr dirty="0">
                <a:latin typeface="Times New Roman"/>
                <a:cs typeface="Times New Roman"/>
              </a:rPr>
              <a:t> </a:t>
            </a:r>
            <a:r>
              <a:rPr spc="120" dirty="0">
                <a:latin typeface="Times New Roman"/>
                <a:cs typeface="Times New Roman"/>
              </a:rPr>
              <a:t> </a:t>
            </a:r>
            <a:r>
              <a:rPr spc="-25" dirty="0"/>
              <a:t>pr</a:t>
            </a:r>
            <a:r>
              <a:rPr spc="-15" dirty="0"/>
              <a:t>o</a:t>
            </a:r>
            <a:r>
              <a:rPr dirty="0"/>
              <a:t>je</a:t>
            </a:r>
            <a:r>
              <a:rPr spc="-15" dirty="0"/>
              <a:t>c</a:t>
            </a:r>
            <a:r>
              <a:rPr dirty="0"/>
              <a:t>t</a:t>
            </a:r>
            <a:r>
              <a:rPr dirty="0">
                <a:latin typeface="Times New Roman"/>
                <a:cs typeface="Times New Roman"/>
              </a:rPr>
              <a:t> </a:t>
            </a:r>
            <a:r>
              <a:rPr spc="114" dirty="0">
                <a:latin typeface="Times New Roman"/>
                <a:cs typeface="Times New Roman"/>
              </a:rPr>
              <a:t> </a:t>
            </a:r>
            <a:r>
              <a:rPr spc="-15" dirty="0"/>
              <a:t>h</a:t>
            </a:r>
            <a:r>
              <a:rPr spc="-20" dirty="0"/>
              <a:t>a</a:t>
            </a:r>
            <a:r>
              <a:rPr spc="-10" dirty="0"/>
              <a:t>s</a:t>
            </a:r>
            <a:r>
              <a:rPr dirty="0">
                <a:latin typeface="Times New Roman"/>
                <a:cs typeface="Times New Roman"/>
              </a:rPr>
              <a:t> </a:t>
            </a:r>
            <a:r>
              <a:rPr spc="110" dirty="0">
                <a:latin typeface="Times New Roman"/>
                <a:cs typeface="Times New Roman"/>
              </a:rPr>
              <a:t> </a:t>
            </a:r>
            <a:r>
              <a:rPr spc="-25" dirty="0"/>
              <a:t>r</a:t>
            </a:r>
            <a:r>
              <a:rPr spc="10" dirty="0"/>
              <a:t>e</a:t>
            </a:r>
            <a:r>
              <a:rPr spc="-20" dirty="0"/>
              <a:t>c</a:t>
            </a:r>
            <a:r>
              <a:rPr spc="10" dirty="0"/>
              <a:t>e</a:t>
            </a:r>
            <a:r>
              <a:rPr spc="-15" dirty="0"/>
              <a:t>iv</a:t>
            </a:r>
            <a:r>
              <a:rPr spc="10" dirty="0"/>
              <a:t>e</a:t>
            </a:r>
            <a:r>
              <a:rPr spc="-10" dirty="0"/>
              <a:t>d</a:t>
            </a:r>
            <a:r>
              <a:rPr dirty="0">
                <a:latin typeface="Times New Roman"/>
                <a:cs typeface="Times New Roman"/>
              </a:rPr>
              <a:t> </a:t>
            </a:r>
            <a:r>
              <a:rPr spc="114" dirty="0">
                <a:latin typeface="Times New Roman"/>
                <a:cs typeface="Times New Roman"/>
              </a:rPr>
              <a:t> </a:t>
            </a:r>
            <a:r>
              <a:rPr spc="-5" dirty="0"/>
              <a:t>f</a:t>
            </a:r>
            <a:r>
              <a:rPr spc="-25" dirty="0"/>
              <a:t>u</a:t>
            </a:r>
            <a:r>
              <a:rPr spc="-15" dirty="0"/>
              <a:t>n</a:t>
            </a:r>
            <a:r>
              <a:rPr spc="-25" dirty="0"/>
              <a:t>d</a:t>
            </a:r>
            <a:r>
              <a:rPr dirty="0"/>
              <a:t>i</a:t>
            </a:r>
            <a:r>
              <a:rPr spc="-25" dirty="0"/>
              <a:t>n</a:t>
            </a:r>
            <a:r>
              <a:rPr spc="-10" dirty="0"/>
              <a:t>g</a:t>
            </a:r>
            <a:r>
              <a:rPr dirty="0">
                <a:latin typeface="Times New Roman"/>
                <a:cs typeface="Times New Roman"/>
              </a:rPr>
              <a:t> </a:t>
            </a:r>
            <a:r>
              <a:rPr spc="114" dirty="0">
                <a:latin typeface="Times New Roman"/>
                <a:cs typeface="Times New Roman"/>
              </a:rPr>
              <a:t> </a:t>
            </a:r>
            <a:r>
              <a:rPr spc="-5" dirty="0"/>
              <a:t>f</a:t>
            </a:r>
            <a:r>
              <a:rPr spc="-25" dirty="0"/>
              <a:t>r</a:t>
            </a:r>
            <a:r>
              <a:rPr spc="-15" dirty="0"/>
              <a:t>o</a:t>
            </a:r>
            <a:r>
              <a:rPr dirty="0"/>
              <a:t>m</a:t>
            </a:r>
            <a:r>
              <a:rPr dirty="0">
                <a:latin typeface="Times New Roman"/>
                <a:cs typeface="Times New Roman"/>
              </a:rPr>
              <a:t> </a:t>
            </a:r>
            <a:r>
              <a:rPr spc="114" dirty="0">
                <a:latin typeface="Times New Roman"/>
                <a:cs typeface="Times New Roman"/>
              </a:rPr>
              <a:t> </a:t>
            </a:r>
            <a:r>
              <a:rPr spc="-10" dirty="0"/>
              <a:t>t</a:t>
            </a:r>
            <a:r>
              <a:rPr spc="-25" dirty="0"/>
              <a:t>h</a:t>
            </a:r>
            <a:r>
              <a:rPr dirty="0"/>
              <a:t>e</a:t>
            </a:r>
            <a:r>
              <a:rPr dirty="0">
                <a:latin typeface="Times New Roman"/>
                <a:cs typeface="Times New Roman"/>
              </a:rPr>
              <a:t> </a:t>
            </a:r>
            <a:r>
              <a:rPr spc="125" dirty="0">
                <a:latin typeface="Times New Roman"/>
                <a:cs typeface="Times New Roman"/>
              </a:rPr>
              <a:t> </a:t>
            </a:r>
            <a:r>
              <a:rPr spc="-20" dirty="0"/>
              <a:t>E</a:t>
            </a:r>
            <a:r>
              <a:rPr spc="-15" dirty="0"/>
              <a:t>u</a:t>
            </a:r>
            <a:r>
              <a:rPr spc="-25" dirty="0"/>
              <a:t>r</a:t>
            </a:r>
            <a:r>
              <a:rPr spc="-15" dirty="0"/>
              <a:t>o</a:t>
            </a:r>
            <a:r>
              <a:rPr spc="-25" dirty="0"/>
              <a:t>p</a:t>
            </a:r>
            <a:r>
              <a:rPr spc="10" dirty="0"/>
              <a:t>e</a:t>
            </a:r>
            <a:r>
              <a:rPr spc="-20" dirty="0"/>
              <a:t>a</a:t>
            </a:r>
            <a:r>
              <a:rPr spc="-10" dirty="0"/>
              <a:t>n</a:t>
            </a:r>
            <a:r>
              <a:rPr dirty="0">
                <a:latin typeface="Times New Roman"/>
                <a:cs typeface="Times New Roman"/>
              </a:rPr>
              <a:t> </a:t>
            </a:r>
            <a:r>
              <a:rPr spc="114" dirty="0">
                <a:latin typeface="Times New Roman"/>
                <a:cs typeface="Times New Roman"/>
              </a:rPr>
              <a:t> </a:t>
            </a:r>
            <a:r>
              <a:rPr spc="-20" dirty="0"/>
              <a:t>U</a:t>
            </a:r>
            <a:r>
              <a:rPr spc="-15" dirty="0"/>
              <a:t>n</a:t>
            </a:r>
            <a:r>
              <a:rPr dirty="0"/>
              <a:t>i</a:t>
            </a:r>
            <a:r>
              <a:rPr spc="-15" dirty="0"/>
              <a:t>o</a:t>
            </a:r>
            <a:r>
              <a:rPr spc="-25" dirty="0"/>
              <a:t>n</a:t>
            </a:r>
            <a:r>
              <a:rPr dirty="0"/>
              <a:t>’</a:t>
            </a:r>
            <a:r>
              <a:rPr spc="-10" dirty="0"/>
              <a:t>s</a:t>
            </a:r>
            <a:r>
              <a:rPr dirty="0">
                <a:latin typeface="Times New Roman"/>
                <a:cs typeface="Times New Roman"/>
              </a:rPr>
              <a:t> </a:t>
            </a:r>
            <a:r>
              <a:rPr spc="110" dirty="0">
                <a:latin typeface="Times New Roman"/>
                <a:cs typeface="Times New Roman"/>
              </a:rPr>
              <a:t> </a:t>
            </a:r>
            <a:r>
              <a:rPr spc="-15" dirty="0"/>
              <a:t>H</a:t>
            </a:r>
            <a:r>
              <a:rPr spc="-5" dirty="0"/>
              <a:t>or</a:t>
            </a:r>
            <a:r>
              <a:rPr spc="-15" dirty="0"/>
              <a:t>izo</a:t>
            </a:r>
            <a:r>
              <a:rPr spc="-10" dirty="0"/>
              <a:t>n</a:t>
            </a:r>
            <a:r>
              <a:rPr dirty="0">
                <a:latin typeface="Times New Roman"/>
                <a:cs typeface="Times New Roman"/>
              </a:rPr>
              <a:t> </a:t>
            </a:r>
            <a:r>
              <a:rPr spc="114" dirty="0">
                <a:latin typeface="Times New Roman"/>
                <a:cs typeface="Times New Roman"/>
              </a:rPr>
              <a:t> </a:t>
            </a:r>
            <a:r>
              <a:rPr spc="-5" dirty="0"/>
              <a:t>2</a:t>
            </a:r>
            <a:r>
              <a:rPr spc="5" dirty="0"/>
              <a:t>02</a:t>
            </a:r>
            <a:r>
              <a:rPr dirty="0"/>
              <a:t>0</a:t>
            </a:r>
            <a:r>
              <a:rPr dirty="0">
                <a:latin typeface="Times New Roman"/>
                <a:cs typeface="Times New Roman"/>
              </a:rPr>
              <a:t> </a:t>
            </a:r>
            <a:r>
              <a:rPr spc="-35" dirty="0"/>
              <a:t>r</a:t>
            </a:r>
            <a:r>
              <a:rPr spc="10" dirty="0"/>
              <a:t>e</a:t>
            </a:r>
            <a:r>
              <a:rPr spc="-15" dirty="0"/>
              <a:t>s</a:t>
            </a:r>
            <a:r>
              <a:rPr spc="10" dirty="0"/>
              <a:t>e</a:t>
            </a:r>
            <a:r>
              <a:rPr spc="-20" dirty="0"/>
              <a:t>a</a:t>
            </a:r>
            <a:r>
              <a:rPr spc="-25" dirty="0"/>
              <a:t>r</a:t>
            </a:r>
            <a:r>
              <a:rPr spc="-15" dirty="0"/>
              <a:t>c</a:t>
            </a:r>
            <a:r>
              <a:rPr spc="-10" dirty="0"/>
              <a:t>h</a:t>
            </a:r>
            <a:r>
              <a:rPr spc="75" dirty="0">
                <a:latin typeface="Times New Roman"/>
                <a:cs typeface="Times New Roman"/>
              </a:rPr>
              <a:t> </a:t>
            </a:r>
            <a:r>
              <a:rPr spc="-20" dirty="0"/>
              <a:t>a</a:t>
            </a:r>
            <a:r>
              <a:rPr spc="-25" dirty="0"/>
              <a:t>n</a:t>
            </a:r>
            <a:r>
              <a:rPr spc="-10" dirty="0"/>
              <a:t>d</a:t>
            </a:r>
            <a:r>
              <a:rPr spc="85" dirty="0">
                <a:latin typeface="Times New Roman"/>
                <a:cs typeface="Times New Roman"/>
              </a:rPr>
              <a:t> </a:t>
            </a:r>
            <a:r>
              <a:rPr spc="-15" dirty="0"/>
              <a:t>in</a:t>
            </a:r>
            <a:r>
              <a:rPr spc="-25" dirty="0"/>
              <a:t>n</a:t>
            </a:r>
            <a:r>
              <a:rPr spc="-15" dirty="0"/>
              <a:t>ov</a:t>
            </a:r>
            <a:r>
              <a:rPr spc="-20" dirty="0"/>
              <a:t>a</a:t>
            </a:r>
            <a:r>
              <a:rPr spc="-10" dirty="0"/>
              <a:t>t</a:t>
            </a:r>
            <a:r>
              <a:rPr dirty="0"/>
              <a:t>i</a:t>
            </a:r>
            <a:r>
              <a:rPr spc="-15" dirty="0"/>
              <a:t>o</a:t>
            </a:r>
            <a:r>
              <a:rPr spc="-10" dirty="0"/>
              <a:t>n</a:t>
            </a:r>
            <a:r>
              <a:rPr spc="75" dirty="0">
                <a:latin typeface="Times New Roman"/>
                <a:cs typeface="Times New Roman"/>
              </a:rPr>
              <a:t> </a:t>
            </a:r>
            <a:r>
              <a:rPr spc="-15" dirty="0"/>
              <a:t>p</a:t>
            </a:r>
            <a:r>
              <a:rPr spc="-25" dirty="0"/>
              <a:t>r</a:t>
            </a:r>
            <a:r>
              <a:rPr spc="-15" dirty="0"/>
              <a:t>o</a:t>
            </a:r>
            <a:r>
              <a:rPr spc="-25" dirty="0"/>
              <a:t>g</a:t>
            </a:r>
            <a:r>
              <a:rPr spc="-5" dirty="0"/>
              <a:t>r</a:t>
            </a:r>
            <a:r>
              <a:rPr spc="-10" dirty="0"/>
              <a:t>am</a:t>
            </a:r>
            <a:r>
              <a:rPr spc="-5" dirty="0"/>
              <a:t>m</a:t>
            </a:r>
            <a:r>
              <a:rPr dirty="0"/>
              <a:t>e</a:t>
            </a:r>
            <a:r>
              <a:rPr spc="80" dirty="0">
                <a:latin typeface="Times New Roman"/>
                <a:cs typeface="Times New Roman"/>
              </a:rPr>
              <a:t> </a:t>
            </a:r>
            <a:r>
              <a:rPr spc="-15" dirty="0"/>
              <a:t>u</a:t>
            </a:r>
            <a:r>
              <a:rPr spc="-25" dirty="0"/>
              <a:t>n</a:t>
            </a:r>
            <a:r>
              <a:rPr spc="-15" dirty="0"/>
              <a:t>d</a:t>
            </a:r>
            <a:r>
              <a:rPr dirty="0"/>
              <a:t>er</a:t>
            </a:r>
            <a:r>
              <a:rPr spc="85" dirty="0">
                <a:latin typeface="Times New Roman"/>
                <a:cs typeface="Times New Roman"/>
              </a:rPr>
              <a:t> </a:t>
            </a:r>
            <a:r>
              <a:rPr spc="-15" dirty="0"/>
              <a:t>g</a:t>
            </a:r>
            <a:r>
              <a:rPr spc="-5" dirty="0"/>
              <a:t>r</a:t>
            </a:r>
            <a:r>
              <a:rPr spc="-20" dirty="0"/>
              <a:t>a</a:t>
            </a:r>
            <a:r>
              <a:rPr spc="-15" dirty="0"/>
              <a:t>n</a:t>
            </a:r>
            <a:r>
              <a:rPr dirty="0"/>
              <a:t>t</a:t>
            </a:r>
            <a:r>
              <a:rPr spc="75" dirty="0">
                <a:latin typeface="Times New Roman"/>
                <a:cs typeface="Times New Roman"/>
              </a:rPr>
              <a:t> </a:t>
            </a:r>
            <a:r>
              <a:rPr spc="-20" dirty="0"/>
              <a:t>a</a:t>
            </a:r>
            <a:r>
              <a:rPr spc="-15" dirty="0"/>
              <a:t>g</a:t>
            </a:r>
            <a:r>
              <a:rPr spc="-35" dirty="0"/>
              <a:t>r</a:t>
            </a:r>
            <a:r>
              <a:rPr spc="10" dirty="0"/>
              <a:t>e</a:t>
            </a:r>
            <a:r>
              <a:rPr dirty="0"/>
              <a:t>e</a:t>
            </a:r>
            <a:r>
              <a:rPr spc="-5" dirty="0"/>
              <a:t>m</a:t>
            </a:r>
            <a:r>
              <a:rPr dirty="0"/>
              <a:t>e</a:t>
            </a:r>
            <a:r>
              <a:rPr spc="-15" dirty="0"/>
              <a:t>n</a:t>
            </a:r>
            <a:r>
              <a:rPr dirty="0"/>
              <a:t>t</a:t>
            </a:r>
            <a:r>
              <a:rPr spc="75" dirty="0">
                <a:latin typeface="Times New Roman"/>
                <a:cs typeface="Times New Roman"/>
              </a:rPr>
              <a:t> </a:t>
            </a:r>
            <a:r>
              <a:rPr dirty="0"/>
              <a:t>N</a:t>
            </a:r>
            <a:r>
              <a:rPr spc="-10" dirty="0"/>
              <a:t>o</a:t>
            </a:r>
            <a:r>
              <a:rPr spc="75" dirty="0">
                <a:latin typeface="Times New Roman"/>
                <a:cs typeface="Times New Roman"/>
              </a:rPr>
              <a:t> </a:t>
            </a:r>
            <a:r>
              <a:rPr spc="5" dirty="0"/>
              <a:t>7703</a:t>
            </a:r>
            <a:r>
              <a:rPr spc="-5" dirty="0"/>
              <a:t>4</a:t>
            </a:r>
            <a:r>
              <a:rPr spc="5" dirty="0"/>
              <a:t>2</a:t>
            </a:r>
            <a:r>
              <a:rPr spc="-5" dirty="0"/>
              <a:t>.</a:t>
            </a:r>
          </a:p>
        </p:txBody>
      </p:sp>
      <p:sp>
        <p:nvSpPr>
          <p:cNvPr id="6" name="Holder 6"/>
          <p:cNvSpPr>
            <a:spLocks noGrp="1"/>
          </p:cNvSpPr>
          <p:nvPr>
            <p:ph type="sldNum" sz="quarter" idx="7"/>
          </p:nvPr>
        </p:nvSpPr>
        <p:spPr>
          <a:xfrm>
            <a:off x="9336024" y="9248259"/>
            <a:ext cx="2982341" cy="184666"/>
          </a:xfrm>
        </p:spPr>
        <p:txBody>
          <a:bodyPr lIns="0" tIns="0" rIns="0" bIns="0"/>
          <a:lstStyle>
            <a:lvl1pPr algn="r">
              <a:defRPr lang="de-DE" sz="1200" b="0" i="0" kern="1200" spc="-55" smtClean="0">
                <a:solidFill>
                  <a:srgbClr val="3C3C3C"/>
                </a:solidFill>
                <a:latin typeface="DejaVu Sans"/>
                <a:ea typeface="+mn-ea"/>
                <a:cs typeface="DejaVu Sans"/>
              </a:defRPr>
            </a:lvl1pPr>
          </a:lstStyle>
          <a:p>
            <a:fld id="{B6F15528-21DE-4FAA-801E-634DDDAF4B2B}" type="slidenum">
              <a:rPr smtClean="0"/>
              <a:pPr/>
              <a:t>‹Nr.›</a:t>
            </a:fld>
            <a:endParaRPr/>
          </a:p>
        </p:txBody>
      </p:sp>
      <p:sp>
        <p:nvSpPr>
          <p:cNvPr id="7" name="Textfeld 6">
            <a:extLst>
              <a:ext uri="{FF2B5EF4-FFF2-40B4-BE49-F238E27FC236}">
                <a16:creationId xmlns:a16="http://schemas.microsoft.com/office/drawing/2014/main" id="{3DA85968-8D66-42EB-B30D-111DE9F56CC1}"/>
              </a:ext>
            </a:extLst>
          </p:cNvPr>
          <p:cNvSpPr txBox="1"/>
          <p:nvPr userDrawn="1"/>
        </p:nvSpPr>
        <p:spPr>
          <a:xfrm>
            <a:off x="11681190" y="9195868"/>
            <a:ext cx="533608" cy="307777"/>
          </a:xfrm>
          <a:prstGeom prst="rect">
            <a:avLst/>
          </a:prstGeom>
          <a:noFill/>
        </p:spPr>
        <p:txBody>
          <a:bodyPr wrap="none" rtlCol="0">
            <a:spAutoFit/>
          </a:bodyPr>
          <a:lstStyle/>
          <a:p>
            <a:r>
              <a:rPr lang="de-DE" sz="1400"/>
              <a:t>Page</a:t>
            </a: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48335" y="2236025"/>
            <a:ext cx="5640514" cy="64164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7850" y="2236025"/>
            <a:ext cx="5640514" cy="64164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3C3C3C"/>
                </a:solidFill>
                <a:latin typeface="DejaVu Sans"/>
                <a:cs typeface="DejaVu Sans"/>
              </a:defRPr>
            </a:lvl1pPr>
          </a:lstStyle>
          <a:p>
            <a:pPr marL="12700" marR="5080">
              <a:lnSpc>
                <a:spcPct val="100000"/>
              </a:lnSpc>
            </a:pPr>
            <a:r>
              <a:rPr spc="-15" dirty="0"/>
              <a:t>T</a:t>
            </a:r>
            <a:r>
              <a:rPr spc="-25" dirty="0"/>
              <a:t>h</a:t>
            </a:r>
            <a:r>
              <a:rPr dirty="0"/>
              <a:t>i</a:t>
            </a:r>
            <a:r>
              <a:rPr spc="-10" dirty="0"/>
              <a:t>s</a:t>
            </a:r>
            <a:r>
              <a:rPr dirty="0">
                <a:latin typeface="Times New Roman"/>
                <a:cs typeface="Times New Roman"/>
              </a:rPr>
              <a:t> </a:t>
            </a:r>
            <a:r>
              <a:rPr spc="120" dirty="0">
                <a:latin typeface="Times New Roman"/>
                <a:cs typeface="Times New Roman"/>
              </a:rPr>
              <a:t> </a:t>
            </a:r>
            <a:r>
              <a:rPr spc="-25" dirty="0"/>
              <a:t>pr</a:t>
            </a:r>
            <a:r>
              <a:rPr spc="-15" dirty="0"/>
              <a:t>o</a:t>
            </a:r>
            <a:r>
              <a:rPr dirty="0"/>
              <a:t>je</a:t>
            </a:r>
            <a:r>
              <a:rPr spc="-15" dirty="0"/>
              <a:t>c</a:t>
            </a:r>
            <a:r>
              <a:rPr dirty="0"/>
              <a:t>t</a:t>
            </a:r>
            <a:r>
              <a:rPr dirty="0">
                <a:latin typeface="Times New Roman"/>
                <a:cs typeface="Times New Roman"/>
              </a:rPr>
              <a:t> </a:t>
            </a:r>
            <a:r>
              <a:rPr spc="114" dirty="0">
                <a:latin typeface="Times New Roman"/>
                <a:cs typeface="Times New Roman"/>
              </a:rPr>
              <a:t> </a:t>
            </a:r>
            <a:r>
              <a:rPr spc="-15" dirty="0"/>
              <a:t>h</a:t>
            </a:r>
            <a:r>
              <a:rPr spc="-20" dirty="0"/>
              <a:t>a</a:t>
            </a:r>
            <a:r>
              <a:rPr spc="-10" dirty="0"/>
              <a:t>s</a:t>
            </a:r>
            <a:r>
              <a:rPr dirty="0">
                <a:latin typeface="Times New Roman"/>
                <a:cs typeface="Times New Roman"/>
              </a:rPr>
              <a:t> </a:t>
            </a:r>
            <a:r>
              <a:rPr spc="110" dirty="0">
                <a:latin typeface="Times New Roman"/>
                <a:cs typeface="Times New Roman"/>
              </a:rPr>
              <a:t> </a:t>
            </a:r>
            <a:r>
              <a:rPr spc="-25" dirty="0"/>
              <a:t>r</a:t>
            </a:r>
            <a:r>
              <a:rPr spc="10" dirty="0"/>
              <a:t>e</a:t>
            </a:r>
            <a:r>
              <a:rPr spc="-20" dirty="0"/>
              <a:t>c</a:t>
            </a:r>
            <a:r>
              <a:rPr spc="10" dirty="0"/>
              <a:t>e</a:t>
            </a:r>
            <a:r>
              <a:rPr spc="-15" dirty="0"/>
              <a:t>iv</a:t>
            </a:r>
            <a:r>
              <a:rPr spc="10" dirty="0"/>
              <a:t>e</a:t>
            </a:r>
            <a:r>
              <a:rPr spc="-10" dirty="0"/>
              <a:t>d</a:t>
            </a:r>
            <a:r>
              <a:rPr dirty="0">
                <a:latin typeface="Times New Roman"/>
                <a:cs typeface="Times New Roman"/>
              </a:rPr>
              <a:t> </a:t>
            </a:r>
            <a:r>
              <a:rPr spc="114" dirty="0">
                <a:latin typeface="Times New Roman"/>
                <a:cs typeface="Times New Roman"/>
              </a:rPr>
              <a:t> </a:t>
            </a:r>
            <a:r>
              <a:rPr spc="-5" dirty="0"/>
              <a:t>f</a:t>
            </a:r>
            <a:r>
              <a:rPr spc="-25" dirty="0"/>
              <a:t>u</a:t>
            </a:r>
            <a:r>
              <a:rPr spc="-15" dirty="0"/>
              <a:t>n</a:t>
            </a:r>
            <a:r>
              <a:rPr spc="-25" dirty="0"/>
              <a:t>d</a:t>
            </a:r>
            <a:r>
              <a:rPr dirty="0"/>
              <a:t>i</a:t>
            </a:r>
            <a:r>
              <a:rPr spc="-25" dirty="0"/>
              <a:t>n</a:t>
            </a:r>
            <a:r>
              <a:rPr spc="-10" dirty="0"/>
              <a:t>g</a:t>
            </a:r>
            <a:r>
              <a:rPr dirty="0">
                <a:latin typeface="Times New Roman"/>
                <a:cs typeface="Times New Roman"/>
              </a:rPr>
              <a:t> </a:t>
            </a:r>
            <a:r>
              <a:rPr spc="114" dirty="0">
                <a:latin typeface="Times New Roman"/>
                <a:cs typeface="Times New Roman"/>
              </a:rPr>
              <a:t> </a:t>
            </a:r>
            <a:r>
              <a:rPr spc="-5" dirty="0"/>
              <a:t>f</a:t>
            </a:r>
            <a:r>
              <a:rPr spc="-25" dirty="0"/>
              <a:t>r</a:t>
            </a:r>
            <a:r>
              <a:rPr spc="-15" dirty="0"/>
              <a:t>o</a:t>
            </a:r>
            <a:r>
              <a:rPr dirty="0"/>
              <a:t>m</a:t>
            </a:r>
            <a:r>
              <a:rPr dirty="0">
                <a:latin typeface="Times New Roman"/>
                <a:cs typeface="Times New Roman"/>
              </a:rPr>
              <a:t> </a:t>
            </a:r>
            <a:r>
              <a:rPr spc="114" dirty="0">
                <a:latin typeface="Times New Roman"/>
                <a:cs typeface="Times New Roman"/>
              </a:rPr>
              <a:t> </a:t>
            </a:r>
            <a:r>
              <a:rPr spc="-10" dirty="0"/>
              <a:t>t</a:t>
            </a:r>
            <a:r>
              <a:rPr spc="-25" dirty="0"/>
              <a:t>h</a:t>
            </a:r>
            <a:r>
              <a:rPr dirty="0"/>
              <a:t>e</a:t>
            </a:r>
            <a:r>
              <a:rPr dirty="0">
                <a:latin typeface="Times New Roman"/>
                <a:cs typeface="Times New Roman"/>
              </a:rPr>
              <a:t> </a:t>
            </a:r>
            <a:r>
              <a:rPr spc="125" dirty="0">
                <a:latin typeface="Times New Roman"/>
                <a:cs typeface="Times New Roman"/>
              </a:rPr>
              <a:t> </a:t>
            </a:r>
            <a:r>
              <a:rPr spc="-20" dirty="0"/>
              <a:t>E</a:t>
            </a:r>
            <a:r>
              <a:rPr spc="-15" dirty="0"/>
              <a:t>u</a:t>
            </a:r>
            <a:r>
              <a:rPr spc="-25" dirty="0"/>
              <a:t>r</a:t>
            </a:r>
            <a:r>
              <a:rPr spc="-15" dirty="0"/>
              <a:t>o</a:t>
            </a:r>
            <a:r>
              <a:rPr spc="-25" dirty="0"/>
              <a:t>p</a:t>
            </a:r>
            <a:r>
              <a:rPr spc="10" dirty="0"/>
              <a:t>e</a:t>
            </a:r>
            <a:r>
              <a:rPr spc="-20" dirty="0"/>
              <a:t>a</a:t>
            </a:r>
            <a:r>
              <a:rPr spc="-10" dirty="0"/>
              <a:t>n</a:t>
            </a:r>
            <a:r>
              <a:rPr dirty="0">
                <a:latin typeface="Times New Roman"/>
                <a:cs typeface="Times New Roman"/>
              </a:rPr>
              <a:t> </a:t>
            </a:r>
            <a:r>
              <a:rPr spc="114" dirty="0">
                <a:latin typeface="Times New Roman"/>
                <a:cs typeface="Times New Roman"/>
              </a:rPr>
              <a:t> </a:t>
            </a:r>
            <a:r>
              <a:rPr spc="-20" dirty="0"/>
              <a:t>U</a:t>
            </a:r>
            <a:r>
              <a:rPr spc="-15" dirty="0"/>
              <a:t>n</a:t>
            </a:r>
            <a:r>
              <a:rPr dirty="0"/>
              <a:t>i</a:t>
            </a:r>
            <a:r>
              <a:rPr spc="-15" dirty="0"/>
              <a:t>o</a:t>
            </a:r>
            <a:r>
              <a:rPr spc="-25" dirty="0"/>
              <a:t>n</a:t>
            </a:r>
            <a:r>
              <a:rPr dirty="0"/>
              <a:t>’</a:t>
            </a:r>
            <a:r>
              <a:rPr spc="-10" dirty="0"/>
              <a:t>s</a:t>
            </a:r>
            <a:r>
              <a:rPr dirty="0">
                <a:latin typeface="Times New Roman"/>
                <a:cs typeface="Times New Roman"/>
              </a:rPr>
              <a:t> </a:t>
            </a:r>
            <a:r>
              <a:rPr spc="110" dirty="0">
                <a:latin typeface="Times New Roman"/>
                <a:cs typeface="Times New Roman"/>
              </a:rPr>
              <a:t> </a:t>
            </a:r>
            <a:r>
              <a:rPr spc="-15" dirty="0"/>
              <a:t>H</a:t>
            </a:r>
            <a:r>
              <a:rPr spc="-5" dirty="0"/>
              <a:t>or</a:t>
            </a:r>
            <a:r>
              <a:rPr spc="-15" dirty="0"/>
              <a:t>izo</a:t>
            </a:r>
            <a:r>
              <a:rPr spc="-10" dirty="0"/>
              <a:t>n</a:t>
            </a:r>
            <a:r>
              <a:rPr dirty="0">
                <a:latin typeface="Times New Roman"/>
                <a:cs typeface="Times New Roman"/>
              </a:rPr>
              <a:t> </a:t>
            </a:r>
            <a:r>
              <a:rPr spc="114" dirty="0">
                <a:latin typeface="Times New Roman"/>
                <a:cs typeface="Times New Roman"/>
              </a:rPr>
              <a:t> </a:t>
            </a:r>
            <a:r>
              <a:rPr spc="-5" dirty="0"/>
              <a:t>2</a:t>
            </a:r>
            <a:r>
              <a:rPr spc="5" dirty="0"/>
              <a:t>02</a:t>
            </a:r>
            <a:r>
              <a:rPr dirty="0"/>
              <a:t>0</a:t>
            </a:r>
            <a:r>
              <a:rPr dirty="0">
                <a:latin typeface="Times New Roman"/>
                <a:cs typeface="Times New Roman"/>
              </a:rPr>
              <a:t> </a:t>
            </a:r>
            <a:r>
              <a:rPr spc="-35" dirty="0"/>
              <a:t>r</a:t>
            </a:r>
            <a:r>
              <a:rPr spc="10" dirty="0"/>
              <a:t>e</a:t>
            </a:r>
            <a:r>
              <a:rPr spc="-15" dirty="0"/>
              <a:t>s</a:t>
            </a:r>
            <a:r>
              <a:rPr spc="10" dirty="0"/>
              <a:t>e</a:t>
            </a:r>
            <a:r>
              <a:rPr spc="-20" dirty="0"/>
              <a:t>a</a:t>
            </a:r>
            <a:r>
              <a:rPr spc="-25" dirty="0"/>
              <a:t>r</a:t>
            </a:r>
            <a:r>
              <a:rPr spc="-15" dirty="0"/>
              <a:t>c</a:t>
            </a:r>
            <a:r>
              <a:rPr spc="-10" dirty="0"/>
              <a:t>h</a:t>
            </a:r>
            <a:r>
              <a:rPr spc="75" dirty="0">
                <a:latin typeface="Times New Roman"/>
                <a:cs typeface="Times New Roman"/>
              </a:rPr>
              <a:t> </a:t>
            </a:r>
            <a:r>
              <a:rPr spc="-20" dirty="0"/>
              <a:t>a</a:t>
            </a:r>
            <a:r>
              <a:rPr spc="-25" dirty="0"/>
              <a:t>n</a:t>
            </a:r>
            <a:r>
              <a:rPr spc="-10" dirty="0"/>
              <a:t>d</a:t>
            </a:r>
            <a:r>
              <a:rPr spc="85" dirty="0">
                <a:latin typeface="Times New Roman"/>
                <a:cs typeface="Times New Roman"/>
              </a:rPr>
              <a:t> </a:t>
            </a:r>
            <a:r>
              <a:rPr spc="-15" dirty="0"/>
              <a:t>in</a:t>
            </a:r>
            <a:r>
              <a:rPr spc="-25" dirty="0"/>
              <a:t>n</a:t>
            </a:r>
            <a:r>
              <a:rPr spc="-15" dirty="0"/>
              <a:t>ov</a:t>
            </a:r>
            <a:r>
              <a:rPr spc="-20" dirty="0"/>
              <a:t>a</a:t>
            </a:r>
            <a:r>
              <a:rPr spc="-10" dirty="0"/>
              <a:t>t</a:t>
            </a:r>
            <a:r>
              <a:rPr dirty="0"/>
              <a:t>i</a:t>
            </a:r>
            <a:r>
              <a:rPr spc="-15" dirty="0"/>
              <a:t>o</a:t>
            </a:r>
            <a:r>
              <a:rPr spc="-10" dirty="0"/>
              <a:t>n</a:t>
            </a:r>
            <a:r>
              <a:rPr spc="75" dirty="0">
                <a:latin typeface="Times New Roman"/>
                <a:cs typeface="Times New Roman"/>
              </a:rPr>
              <a:t> </a:t>
            </a:r>
            <a:r>
              <a:rPr spc="-15" dirty="0"/>
              <a:t>p</a:t>
            </a:r>
            <a:r>
              <a:rPr spc="-25" dirty="0"/>
              <a:t>r</a:t>
            </a:r>
            <a:r>
              <a:rPr spc="-15" dirty="0"/>
              <a:t>o</a:t>
            </a:r>
            <a:r>
              <a:rPr spc="-25" dirty="0"/>
              <a:t>g</a:t>
            </a:r>
            <a:r>
              <a:rPr spc="-5" dirty="0"/>
              <a:t>r</a:t>
            </a:r>
            <a:r>
              <a:rPr spc="-10" dirty="0"/>
              <a:t>am</a:t>
            </a:r>
            <a:r>
              <a:rPr spc="-5" dirty="0"/>
              <a:t>m</a:t>
            </a:r>
            <a:r>
              <a:rPr dirty="0"/>
              <a:t>e</a:t>
            </a:r>
            <a:r>
              <a:rPr spc="80" dirty="0">
                <a:latin typeface="Times New Roman"/>
                <a:cs typeface="Times New Roman"/>
              </a:rPr>
              <a:t> </a:t>
            </a:r>
            <a:r>
              <a:rPr spc="-15" dirty="0"/>
              <a:t>u</a:t>
            </a:r>
            <a:r>
              <a:rPr spc="-25" dirty="0"/>
              <a:t>n</a:t>
            </a:r>
            <a:r>
              <a:rPr spc="-15" dirty="0"/>
              <a:t>d</a:t>
            </a:r>
            <a:r>
              <a:rPr dirty="0"/>
              <a:t>er</a:t>
            </a:r>
            <a:r>
              <a:rPr spc="85" dirty="0">
                <a:latin typeface="Times New Roman"/>
                <a:cs typeface="Times New Roman"/>
              </a:rPr>
              <a:t> </a:t>
            </a:r>
            <a:r>
              <a:rPr spc="-15" dirty="0"/>
              <a:t>g</a:t>
            </a:r>
            <a:r>
              <a:rPr spc="-5" dirty="0"/>
              <a:t>r</a:t>
            </a:r>
            <a:r>
              <a:rPr spc="-20" dirty="0"/>
              <a:t>a</a:t>
            </a:r>
            <a:r>
              <a:rPr spc="-15" dirty="0"/>
              <a:t>n</a:t>
            </a:r>
            <a:r>
              <a:rPr dirty="0"/>
              <a:t>t</a:t>
            </a:r>
            <a:r>
              <a:rPr spc="75" dirty="0">
                <a:latin typeface="Times New Roman"/>
                <a:cs typeface="Times New Roman"/>
              </a:rPr>
              <a:t> </a:t>
            </a:r>
            <a:r>
              <a:rPr spc="-20" dirty="0"/>
              <a:t>a</a:t>
            </a:r>
            <a:r>
              <a:rPr spc="-15" dirty="0"/>
              <a:t>g</a:t>
            </a:r>
            <a:r>
              <a:rPr spc="-35" dirty="0"/>
              <a:t>r</a:t>
            </a:r>
            <a:r>
              <a:rPr spc="10" dirty="0"/>
              <a:t>e</a:t>
            </a:r>
            <a:r>
              <a:rPr dirty="0"/>
              <a:t>e</a:t>
            </a:r>
            <a:r>
              <a:rPr spc="-5" dirty="0"/>
              <a:t>m</a:t>
            </a:r>
            <a:r>
              <a:rPr dirty="0"/>
              <a:t>e</a:t>
            </a:r>
            <a:r>
              <a:rPr spc="-15" dirty="0"/>
              <a:t>n</a:t>
            </a:r>
            <a:r>
              <a:rPr dirty="0"/>
              <a:t>t</a:t>
            </a:r>
            <a:r>
              <a:rPr spc="75" dirty="0">
                <a:latin typeface="Times New Roman"/>
                <a:cs typeface="Times New Roman"/>
              </a:rPr>
              <a:t> </a:t>
            </a:r>
            <a:r>
              <a:rPr dirty="0"/>
              <a:t>N</a:t>
            </a:r>
            <a:r>
              <a:rPr spc="-10" dirty="0"/>
              <a:t>o</a:t>
            </a:r>
            <a:r>
              <a:rPr spc="75" dirty="0">
                <a:latin typeface="Times New Roman"/>
                <a:cs typeface="Times New Roman"/>
              </a:rPr>
              <a:t> </a:t>
            </a:r>
            <a:r>
              <a:rPr spc="5" dirty="0"/>
              <a:t>7703</a:t>
            </a:r>
            <a:r>
              <a:rPr spc="-5" dirty="0"/>
              <a:t>4</a:t>
            </a:r>
            <a:r>
              <a:rPr spc="5" dirty="0"/>
              <a:t>2</a:t>
            </a:r>
            <a:r>
              <a:rPr spc="-5" dirty="0"/>
              <a:t>.</a:t>
            </a:r>
          </a:p>
        </p:txBody>
      </p:sp>
      <p:sp>
        <p:nvSpPr>
          <p:cNvPr id="6" name="Holder 6"/>
          <p:cNvSpPr>
            <a:spLocks noGrp="1"/>
          </p:cNvSpPr>
          <p:nvPr>
            <p:ph type="dt" sz="half" idx="6"/>
          </p:nvPr>
        </p:nvSpPr>
        <p:spPr/>
        <p:txBody>
          <a:bodyPr lIns="0" tIns="0" rIns="0" bIns="0"/>
          <a:lstStyle>
            <a:lvl1pPr>
              <a:defRPr sz="1200" b="0" i="0">
                <a:solidFill>
                  <a:srgbClr val="3C3C3C"/>
                </a:solidFill>
                <a:latin typeface="DejaVu Sans"/>
                <a:cs typeface="DejaVu Sans"/>
              </a:defRPr>
            </a:lvl1pPr>
          </a:lstStyle>
          <a:p>
            <a:pPr marL="12700">
              <a:lnSpc>
                <a:spcPct val="100000"/>
              </a:lnSpc>
            </a:pPr>
            <a:endParaRPr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3C3C3C"/>
                </a:solidFill>
                <a:latin typeface="DejaVu Sans"/>
                <a:cs typeface="DejaVu Sans"/>
              </a:defRPr>
            </a:lvl1pPr>
          </a:lstStyle>
          <a:p>
            <a:pPr marL="12700" marR="5080">
              <a:lnSpc>
                <a:spcPct val="100000"/>
              </a:lnSpc>
            </a:pPr>
            <a:r>
              <a:rPr spc="-15" dirty="0"/>
              <a:t>T</a:t>
            </a:r>
            <a:r>
              <a:rPr spc="-25" dirty="0"/>
              <a:t>h</a:t>
            </a:r>
            <a:r>
              <a:rPr dirty="0"/>
              <a:t>i</a:t>
            </a:r>
            <a:r>
              <a:rPr spc="-10" dirty="0"/>
              <a:t>s</a:t>
            </a:r>
            <a:r>
              <a:rPr dirty="0">
                <a:latin typeface="Times New Roman"/>
                <a:cs typeface="Times New Roman"/>
              </a:rPr>
              <a:t> </a:t>
            </a:r>
            <a:r>
              <a:rPr spc="120" dirty="0">
                <a:latin typeface="Times New Roman"/>
                <a:cs typeface="Times New Roman"/>
              </a:rPr>
              <a:t> </a:t>
            </a:r>
            <a:r>
              <a:rPr spc="-25" dirty="0"/>
              <a:t>pr</a:t>
            </a:r>
            <a:r>
              <a:rPr spc="-15" dirty="0"/>
              <a:t>o</a:t>
            </a:r>
            <a:r>
              <a:rPr dirty="0"/>
              <a:t>je</a:t>
            </a:r>
            <a:r>
              <a:rPr spc="-15" dirty="0"/>
              <a:t>c</a:t>
            </a:r>
            <a:r>
              <a:rPr dirty="0"/>
              <a:t>t</a:t>
            </a:r>
            <a:r>
              <a:rPr dirty="0">
                <a:latin typeface="Times New Roman"/>
                <a:cs typeface="Times New Roman"/>
              </a:rPr>
              <a:t> </a:t>
            </a:r>
            <a:r>
              <a:rPr spc="114" dirty="0">
                <a:latin typeface="Times New Roman"/>
                <a:cs typeface="Times New Roman"/>
              </a:rPr>
              <a:t> </a:t>
            </a:r>
            <a:r>
              <a:rPr spc="-15" dirty="0"/>
              <a:t>h</a:t>
            </a:r>
            <a:r>
              <a:rPr spc="-20" dirty="0"/>
              <a:t>a</a:t>
            </a:r>
            <a:r>
              <a:rPr spc="-10" dirty="0"/>
              <a:t>s</a:t>
            </a:r>
            <a:r>
              <a:rPr dirty="0">
                <a:latin typeface="Times New Roman"/>
                <a:cs typeface="Times New Roman"/>
              </a:rPr>
              <a:t> </a:t>
            </a:r>
            <a:r>
              <a:rPr spc="110" dirty="0">
                <a:latin typeface="Times New Roman"/>
                <a:cs typeface="Times New Roman"/>
              </a:rPr>
              <a:t> </a:t>
            </a:r>
            <a:r>
              <a:rPr spc="-25" dirty="0"/>
              <a:t>r</a:t>
            </a:r>
            <a:r>
              <a:rPr spc="10" dirty="0"/>
              <a:t>e</a:t>
            </a:r>
            <a:r>
              <a:rPr spc="-20" dirty="0"/>
              <a:t>c</a:t>
            </a:r>
            <a:r>
              <a:rPr spc="10" dirty="0"/>
              <a:t>e</a:t>
            </a:r>
            <a:r>
              <a:rPr spc="-15" dirty="0"/>
              <a:t>iv</a:t>
            </a:r>
            <a:r>
              <a:rPr spc="10" dirty="0"/>
              <a:t>e</a:t>
            </a:r>
            <a:r>
              <a:rPr spc="-10" dirty="0"/>
              <a:t>d</a:t>
            </a:r>
            <a:r>
              <a:rPr dirty="0">
                <a:latin typeface="Times New Roman"/>
                <a:cs typeface="Times New Roman"/>
              </a:rPr>
              <a:t> </a:t>
            </a:r>
            <a:r>
              <a:rPr spc="114" dirty="0">
                <a:latin typeface="Times New Roman"/>
                <a:cs typeface="Times New Roman"/>
              </a:rPr>
              <a:t> </a:t>
            </a:r>
            <a:r>
              <a:rPr spc="-5" dirty="0"/>
              <a:t>f</a:t>
            </a:r>
            <a:r>
              <a:rPr spc="-25" dirty="0"/>
              <a:t>u</a:t>
            </a:r>
            <a:r>
              <a:rPr spc="-15" dirty="0"/>
              <a:t>n</a:t>
            </a:r>
            <a:r>
              <a:rPr spc="-25" dirty="0"/>
              <a:t>d</a:t>
            </a:r>
            <a:r>
              <a:rPr dirty="0"/>
              <a:t>i</a:t>
            </a:r>
            <a:r>
              <a:rPr spc="-25" dirty="0"/>
              <a:t>n</a:t>
            </a:r>
            <a:r>
              <a:rPr spc="-10" dirty="0"/>
              <a:t>g</a:t>
            </a:r>
            <a:r>
              <a:rPr dirty="0">
                <a:latin typeface="Times New Roman"/>
                <a:cs typeface="Times New Roman"/>
              </a:rPr>
              <a:t> </a:t>
            </a:r>
            <a:r>
              <a:rPr spc="114" dirty="0">
                <a:latin typeface="Times New Roman"/>
                <a:cs typeface="Times New Roman"/>
              </a:rPr>
              <a:t> </a:t>
            </a:r>
            <a:r>
              <a:rPr spc="-5" dirty="0"/>
              <a:t>f</a:t>
            </a:r>
            <a:r>
              <a:rPr spc="-25" dirty="0"/>
              <a:t>r</a:t>
            </a:r>
            <a:r>
              <a:rPr spc="-15" dirty="0"/>
              <a:t>o</a:t>
            </a:r>
            <a:r>
              <a:rPr dirty="0"/>
              <a:t>m</a:t>
            </a:r>
            <a:r>
              <a:rPr dirty="0">
                <a:latin typeface="Times New Roman"/>
                <a:cs typeface="Times New Roman"/>
              </a:rPr>
              <a:t> </a:t>
            </a:r>
            <a:r>
              <a:rPr spc="114" dirty="0">
                <a:latin typeface="Times New Roman"/>
                <a:cs typeface="Times New Roman"/>
              </a:rPr>
              <a:t> </a:t>
            </a:r>
            <a:r>
              <a:rPr spc="-10" dirty="0"/>
              <a:t>t</a:t>
            </a:r>
            <a:r>
              <a:rPr spc="-25" dirty="0"/>
              <a:t>h</a:t>
            </a:r>
            <a:r>
              <a:rPr dirty="0"/>
              <a:t>e</a:t>
            </a:r>
            <a:r>
              <a:rPr dirty="0">
                <a:latin typeface="Times New Roman"/>
                <a:cs typeface="Times New Roman"/>
              </a:rPr>
              <a:t> </a:t>
            </a:r>
            <a:r>
              <a:rPr spc="125" dirty="0">
                <a:latin typeface="Times New Roman"/>
                <a:cs typeface="Times New Roman"/>
              </a:rPr>
              <a:t> </a:t>
            </a:r>
            <a:r>
              <a:rPr spc="-20" dirty="0"/>
              <a:t>E</a:t>
            </a:r>
            <a:r>
              <a:rPr spc="-15" dirty="0"/>
              <a:t>u</a:t>
            </a:r>
            <a:r>
              <a:rPr spc="-25" dirty="0"/>
              <a:t>r</a:t>
            </a:r>
            <a:r>
              <a:rPr spc="-15" dirty="0"/>
              <a:t>o</a:t>
            </a:r>
            <a:r>
              <a:rPr spc="-25" dirty="0"/>
              <a:t>p</a:t>
            </a:r>
            <a:r>
              <a:rPr spc="10" dirty="0"/>
              <a:t>e</a:t>
            </a:r>
            <a:r>
              <a:rPr spc="-20" dirty="0"/>
              <a:t>a</a:t>
            </a:r>
            <a:r>
              <a:rPr spc="-10" dirty="0"/>
              <a:t>n</a:t>
            </a:r>
            <a:r>
              <a:rPr dirty="0">
                <a:latin typeface="Times New Roman"/>
                <a:cs typeface="Times New Roman"/>
              </a:rPr>
              <a:t> </a:t>
            </a:r>
            <a:r>
              <a:rPr spc="114" dirty="0">
                <a:latin typeface="Times New Roman"/>
                <a:cs typeface="Times New Roman"/>
              </a:rPr>
              <a:t> </a:t>
            </a:r>
            <a:r>
              <a:rPr spc="-20" dirty="0"/>
              <a:t>U</a:t>
            </a:r>
            <a:r>
              <a:rPr spc="-15" dirty="0"/>
              <a:t>n</a:t>
            </a:r>
            <a:r>
              <a:rPr dirty="0"/>
              <a:t>i</a:t>
            </a:r>
            <a:r>
              <a:rPr spc="-15" dirty="0"/>
              <a:t>o</a:t>
            </a:r>
            <a:r>
              <a:rPr spc="-25" dirty="0"/>
              <a:t>n</a:t>
            </a:r>
            <a:r>
              <a:rPr dirty="0"/>
              <a:t>’</a:t>
            </a:r>
            <a:r>
              <a:rPr spc="-10" dirty="0"/>
              <a:t>s</a:t>
            </a:r>
            <a:r>
              <a:rPr dirty="0">
                <a:latin typeface="Times New Roman"/>
                <a:cs typeface="Times New Roman"/>
              </a:rPr>
              <a:t> </a:t>
            </a:r>
            <a:r>
              <a:rPr spc="110" dirty="0">
                <a:latin typeface="Times New Roman"/>
                <a:cs typeface="Times New Roman"/>
              </a:rPr>
              <a:t> </a:t>
            </a:r>
            <a:r>
              <a:rPr spc="-15" dirty="0"/>
              <a:t>H</a:t>
            </a:r>
            <a:r>
              <a:rPr spc="-5" dirty="0"/>
              <a:t>or</a:t>
            </a:r>
            <a:r>
              <a:rPr spc="-15" dirty="0"/>
              <a:t>izo</a:t>
            </a:r>
            <a:r>
              <a:rPr spc="-10" dirty="0"/>
              <a:t>n</a:t>
            </a:r>
            <a:r>
              <a:rPr dirty="0">
                <a:latin typeface="Times New Roman"/>
                <a:cs typeface="Times New Roman"/>
              </a:rPr>
              <a:t> </a:t>
            </a:r>
            <a:r>
              <a:rPr spc="114" dirty="0">
                <a:latin typeface="Times New Roman"/>
                <a:cs typeface="Times New Roman"/>
              </a:rPr>
              <a:t> </a:t>
            </a:r>
            <a:r>
              <a:rPr spc="-5" dirty="0"/>
              <a:t>2</a:t>
            </a:r>
            <a:r>
              <a:rPr spc="5" dirty="0"/>
              <a:t>02</a:t>
            </a:r>
            <a:r>
              <a:rPr dirty="0"/>
              <a:t>0</a:t>
            </a:r>
            <a:r>
              <a:rPr dirty="0">
                <a:latin typeface="Times New Roman"/>
                <a:cs typeface="Times New Roman"/>
              </a:rPr>
              <a:t> </a:t>
            </a:r>
            <a:r>
              <a:rPr spc="-35" dirty="0"/>
              <a:t>r</a:t>
            </a:r>
            <a:r>
              <a:rPr spc="10" dirty="0"/>
              <a:t>e</a:t>
            </a:r>
            <a:r>
              <a:rPr spc="-15" dirty="0"/>
              <a:t>s</a:t>
            </a:r>
            <a:r>
              <a:rPr spc="10" dirty="0"/>
              <a:t>e</a:t>
            </a:r>
            <a:r>
              <a:rPr spc="-20" dirty="0"/>
              <a:t>a</a:t>
            </a:r>
            <a:r>
              <a:rPr spc="-25" dirty="0"/>
              <a:t>r</a:t>
            </a:r>
            <a:r>
              <a:rPr spc="-15" dirty="0"/>
              <a:t>c</a:t>
            </a:r>
            <a:r>
              <a:rPr spc="-10" dirty="0"/>
              <a:t>h</a:t>
            </a:r>
            <a:r>
              <a:rPr spc="75" dirty="0">
                <a:latin typeface="Times New Roman"/>
                <a:cs typeface="Times New Roman"/>
              </a:rPr>
              <a:t> </a:t>
            </a:r>
            <a:r>
              <a:rPr spc="-20" dirty="0"/>
              <a:t>a</a:t>
            </a:r>
            <a:r>
              <a:rPr spc="-25" dirty="0"/>
              <a:t>n</a:t>
            </a:r>
            <a:r>
              <a:rPr spc="-10" dirty="0"/>
              <a:t>d</a:t>
            </a:r>
            <a:r>
              <a:rPr spc="85" dirty="0">
                <a:latin typeface="Times New Roman"/>
                <a:cs typeface="Times New Roman"/>
              </a:rPr>
              <a:t> </a:t>
            </a:r>
            <a:r>
              <a:rPr spc="-15" dirty="0"/>
              <a:t>in</a:t>
            </a:r>
            <a:r>
              <a:rPr spc="-25" dirty="0"/>
              <a:t>n</a:t>
            </a:r>
            <a:r>
              <a:rPr spc="-15" dirty="0"/>
              <a:t>ov</a:t>
            </a:r>
            <a:r>
              <a:rPr spc="-20" dirty="0"/>
              <a:t>a</a:t>
            </a:r>
            <a:r>
              <a:rPr spc="-10" dirty="0"/>
              <a:t>t</a:t>
            </a:r>
            <a:r>
              <a:rPr dirty="0"/>
              <a:t>i</a:t>
            </a:r>
            <a:r>
              <a:rPr spc="-15" dirty="0"/>
              <a:t>o</a:t>
            </a:r>
            <a:r>
              <a:rPr spc="-10" dirty="0"/>
              <a:t>n</a:t>
            </a:r>
            <a:r>
              <a:rPr spc="75" dirty="0">
                <a:latin typeface="Times New Roman"/>
                <a:cs typeface="Times New Roman"/>
              </a:rPr>
              <a:t> </a:t>
            </a:r>
            <a:r>
              <a:rPr spc="-15" dirty="0"/>
              <a:t>p</a:t>
            </a:r>
            <a:r>
              <a:rPr spc="-25" dirty="0"/>
              <a:t>r</a:t>
            </a:r>
            <a:r>
              <a:rPr spc="-15" dirty="0"/>
              <a:t>o</a:t>
            </a:r>
            <a:r>
              <a:rPr spc="-25" dirty="0"/>
              <a:t>g</a:t>
            </a:r>
            <a:r>
              <a:rPr spc="-5" dirty="0"/>
              <a:t>r</a:t>
            </a:r>
            <a:r>
              <a:rPr spc="-10" dirty="0"/>
              <a:t>am</a:t>
            </a:r>
            <a:r>
              <a:rPr spc="-5" dirty="0"/>
              <a:t>m</a:t>
            </a:r>
            <a:r>
              <a:rPr dirty="0"/>
              <a:t>e</a:t>
            </a:r>
            <a:r>
              <a:rPr spc="80" dirty="0">
                <a:latin typeface="Times New Roman"/>
                <a:cs typeface="Times New Roman"/>
              </a:rPr>
              <a:t> </a:t>
            </a:r>
            <a:r>
              <a:rPr spc="-15" dirty="0"/>
              <a:t>u</a:t>
            </a:r>
            <a:r>
              <a:rPr spc="-25" dirty="0"/>
              <a:t>n</a:t>
            </a:r>
            <a:r>
              <a:rPr spc="-15" dirty="0"/>
              <a:t>d</a:t>
            </a:r>
            <a:r>
              <a:rPr dirty="0"/>
              <a:t>er</a:t>
            </a:r>
            <a:r>
              <a:rPr spc="85" dirty="0">
                <a:latin typeface="Times New Roman"/>
                <a:cs typeface="Times New Roman"/>
              </a:rPr>
              <a:t> </a:t>
            </a:r>
            <a:r>
              <a:rPr spc="-15" dirty="0"/>
              <a:t>g</a:t>
            </a:r>
            <a:r>
              <a:rPr spc="-5" dirty="0"/>
              <a:t>r</a:t>
            </a:r>
            <a:r>
              <a:rPr spc="-20" dirty="0"/>
              <a:t>a</a:t>
            </a:r>
            <a:r>
              <a:rPr spc="-15" dirty="0"/>
              <a:t>n</a:t>
            </a:r>
            <a:r>
              <a:rPr dirty="0"/>
              <a:t>t</a:t>
            </a:r>
            <a:r>
              <a:rPr spc="75" dirty="0">
                <a:latin typeface="Times New Roman"/>
                <a:cs typeface="Times New Roman"/>
              </a:rPr>
              <a:t> </a:t>
            </a:r>
            <a:r>
              <a:rPr spc="-20" dirty="0"/>
              <a:t>a</a:t>
            </a:r>
            <a:r>
              <a:rPr spc="-15" dirty="0"/>
              <a:t>g</a:t>
            </a:r>
            <a:r>
              <a:rPr spc="-35" dirty="0"/>
              <a:t>r</a:t>
            </a:r>
            <a:r>
              <a:rPr spc="10" dirty="0"/>
              <a:t>e</a:t>
            </a:r>
            <a:r>
              <a:rPr dirty="0"/>
              <a:t>e</a:t>
            </a:r>
            <a:r>
              <a:rPr spc="-5" dirty="0"/>
              <a:t>m</a:t>
            </a:r>
            <a:r>
              <a:rPr dirty="0"/>
              <a:t>e</a:t>
            </a:r>
            <a:r>
              <a:rPr spc="-15" dirty="0"/>
              <a:t>n</a:t>
            </a:r>
            <a:r>
              <a:rPr dirty="0"/>
              <a:t>t</a:t>
            </a:r>
            <a:r>
              <a:rPr spc="75" dirty="0">
                <a:latin typeface="Times New Roman"/>
                <a:cs typeface="Times New Roman"/>
              </a:rPr>
              <a:t> </a:t>
            </a:r>
            <a:r>
              <a:rPr dirty="0"/>
              <a:t>N</a:t>
            </a:r>
            <a:r>
              <a:rPr spc="-10" dirty="0"/>
              <a:t>o</a:t>
            </a:r>
            <a:r>
              <a:rPr spc="75" dirty="0">
                <a:latin typeface="Times New Roman"/>
                <a:cs typeface="Times New Roman"/>
              </a:rPr>
              <a:t> </a:t>
            </a:r>
            <a:r>
              <a:rPr spc="5" dirty="0"/>
              <a:t>7703</a:t>
            </a:r>
            <a:r>
              <a:rPr spc="-5" dirty="0"/>
              <a:t>4</a:t>
            </a:r>
            <a:r>
              <a:rPr spc="5" dirty="0"/>
              <a:t>2</a:t>
            </a:r>
            <a:r>
              <a:rPr spc="-5" dirty="0"/>
              <a:t>.</a:t>
            </a:r>
          </a:p>
        </p:txBody>
      </p:sp>
      <p:sp>
        <p:nvSpPr>
          <p:cNvPr id="4" name="Holder 4"/>
          <p:cNvSpPr>
            <a:spLocks noGrp="1"/>
          </p:cNvSpPr>
          <p:nvPr>
            <p:ph type="dt" sz="half" idx="6"/>
          </p:nvPr>
        </p:nvSpPr>
        <p:spPr/>
        <p:txBody>
          <a:bodyPr lIns="0" tIns="0" rIns="0" bIns="0"/>
          <a:lstStyle>
            <a:lvl1pPr>
              <a:defRPr sz="1200" b="0" i="0">
                <a:solidFill>
                  <a:srgbClr val="3C3C3C"/>
                </a:solidFill>
                <a:latin typeface="DejaVu Sans"/>
                <a:cs typeface="DejaVu Sans"/>
              </a:defRPr>
            </a:lvl1pPr>
          </a:lstStyle>
          <a:p>
            <a:pPr marL="12700">
              <a:lnSpc>
                <a:spcPct val="100000"/>
              </a:lnSpc>
            </a:pPr>
            <a:endParaRPr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3C3C3C"/>
                </a:solidFill>
                <a:latin typeface="DejaVu Sans"/>
                <a:cs typeface="DejaVu Sans"/>
              </a:defRPr>
            </a:lvl1pPr>
          </a:lstStyle>
          <a:p>
            <a:pPr marL="12700" marR="5080">
              <a:lnSpc>
                <a:spcPct val="100000"/>
              </a:lnSpc>
            </a:pPr>
            <a:r>
              <a:rPr spc="-15" dirty="0"/>
              <a:t>T</a:t>
            </a:r>
            <a:r>
              <a:rPr spc="-25" dirty="0"/>
              <a:t>h</a:t>
            </a:r>
            <a:r>
              <a:rPr dirty="0"/>
              <a:t>i</a:t>
            </a:r>
            <a:r>
              <a:rPr spc="-10" dirty="0"/>
              <a:t>s</a:t>
            </a:r>
            <a:r>
              <a:rPr dirty="0">
                <a:latin typeface="Times New Roman"/>
                <a:cs typeface="Times New Roman"/>
              </a:rPr>
              <a:t> </a:t>
            </a:r>
            <a:r>
              <a:rPr spc="120" dirty="0">
                <a:latin typeface="Times New Roman"/>
                <a:cs typeface="Times New Roman"/>
              </a:rPr>
              <a:t> </a:t>
            </a:r>
            <a:r>
              <a:rPr spc="-25" dirty="0"/>
              <a:t>pr</a:t>
            </a:r>
            <a:r>
              <a:rPr spc="-15" dirty="0"/>
              <a:t>o</a:t>
            </a:r>
            <a:r>
              <a:rPr dirty="0"/>
              <a:t>je</a:t>
            </a:r>
            <a:r>
              <a:rPr spc="-15" dirty="0"/>
              <a:t>c</a:t>
            </a:r>
            <a:r>
              <a:rPr dirty="0"/>
              <a:t>t</a:t>
            </a:r>
            <a:r>
              <a:rPr dirty="0">
                <a:latin typeface="Times New Roman"/>
                <a:cs typeface="Times New Roman"/>
              </a:rPr>
              <a:t> </a:t>
            </a:r>
            <a:r>
              <a:rPr spc="114" dirty="0">
                <a:latin typeface="Times New Roman"/>
                <a:cs typeface="Times New Roman"/>
              </a:rPr>
              <a:t> </a:t>
            </a:r>
            <a:r>
              <a:rPr spc="-15" dirty="0"/>
              <a:t>h</a:t>
            </a:r>
            <a:r>
              <a:rPr spc="-20" dirty="0"/>
              <a:t>a</a:t>
            </a:r>
            <a:r>
              <a:rPr spc="-10" dirty="0"/>
              <a:t>s</a:t>
            </a:r>
            <a:r>
              <a:rPr dirty="0">
                <a:latin typeface="Times New Roman"/>
                <a:cs typeface="Times New Roman"/>
              </a:rPr>
              <a:t> </a:t>
            </a:r>
            <a:r>
              <a:rPr spc="110" dirty="0">
                <a:latin typeface="Times New Roman"/>
                <a:cs typeface="Times New Roman"/>
              </a:rPr>
              <a:t> </a:t>
            </a:r>
            <a:r>
              <a:rPr spc="-25" dirty="0"/>
              <a:t>r</a:t>
            </a:r>
            <a:r>
              <a:rPr spc="10" dirty="0"/>
              <a:t>e</a:t>
            </a:r>
            <a:r>
              <a:rPr spc="-20" dirty="0"/>
              <a:t>c</a:t>
            </a:r>
            <a:r>
              <a:rPr spc="10" dirty="0"/>
              <a:t>e</a:t>
            </a:r>
            <a:r>
              <a:rPr spc="-15" dirty="0"/>
              <a:t>iv</a:t>
            </a:r>
            <a:r>
              <a:rPr spc="10" dirty="0"/>
              <a:t>e</a:t>
            </a:r>
            <a:r>
              <a:rPr spc="-10" dirty="0"/>
              <a:t>d</a:t>
            </a:r>
            <a:r>
              <a:rPr dirty="0">
                <a:latin typeface="Times New Roman"/>
                <a:cs typeface="Times New Roman"/>
              </a:rPr>
              <a:t> </a:t>
            </a:r>
            <a:r>
              <a:rPr spc="114" dirty="0">
                <a:latin typeface="Times New Roman"/>
                <a:cs typeface="Times New Roman"/>
              </a:rPr>
              <a:t> </a:t>
            </a:r>
            <a:r>
              <a:rPr spc="-5" dirty="0"/>
              <a:t>f</a:t>
            </a:r>
            <a:r>
              <a:rPr spc="-25" dirty="0"/>
              <a:t>u</a:t>
            </a:r>
            <a:r>
              <a:rPr spc="-15" dirty="0"/>
              <a:t>n</a:t>
            </a:r>
            <a:r>
              <a:rPr spc="-25" dirty="0"/>
              <a:t>d</a:t>
            </a:r>
            <a:r>
              <a:rPr dirty="0"/>
              <a:t>i</a:t>
            </a:r>
            <a:r>
              <a:rPr spc="-25" dirty="0"/>
              <a:t>n</a:t>
            </a:r>
            <a:r>
              <a:rPr spc="-10" dirty="0"/>
              <a:t>g</a:t>
            </a:r>
            <a:r>
              <a:rPr dirty="0">
                <a:latin typeface="Times New Roman"/>
                <a:cs typeface="Times New Roman"/>
              </a:rPr>
              <a:t> </a:t>
            </a:r>
            <a:r>
              <a:rPr spc="114" dirty="0">
                <a:latin typeface="Times New Roman"/>
                <a:cs typeface="Times New Roman"/>
              </a:rPr>
              <a:t> </a:t>
            </a:r>
            <a:r>
              <a:rPr spc="-5" dirty="0"/>
              <a:t>f</a:t>
            </a:r>
            <a:r>
              <a:rPr spc="-25" dirty="0"/>
              <a:t>r</a:t>
            </a:r>
            <a:r>
              <a:rPr spc="-15" dirty="0"/>
              <a:t>o</a:t>
            </a:r>
            <a:r>
              <a:rPr dirty="0"/>
              <a:t>m</a:t>
            </a:r>
            <a:r>
              <a:rPr dirty="0">
                <a:latin typeface="Times New Roman"/>
                <a:cs typeface="Times New Roman"/>
              </a:rPr>
              <a:t> </a:t>
            </a:r>
            <a:r>
              <a:rPr spc="114" dirty="0">
                <a:latin typeface="Times New Roman"/>
                <a:cs typeface="Times New Roman"/>
              </a:rPr>
              <a:t> </a:t>
            </a:r>
            <a:r>
              <a:rPr spc="-10" dirty="0"/>
              <a:t>t</a:t>
            </a:r>
            <a:r>
              <a:rPr spc="-25" dirty="0"/>
              <a:t>h</a:t>
            </a:r>
            <a:r>
              <a:rPr dirty="0"/>
              <a:t>e</a:t>
            </a:r>
            <a:r>
              <a:rPr dirty="0">
                <a:latin typeface="Times New Roman"/>
                <a:cs typeface="Times New Roman"/>
              </a:rPr>
              <a:t> </a:t>
            </a:r>
            <a:r>
              <a:rPr spc="125" dirty="0">
                <a:latin typeface="Times New Roman"/>
                <a:cs typeface="Times New Roman"/>
              </a:rPr>
              <a:t> </a:t>
            </a:r>
            <a:r>
              <a:rPr spc="-20" dirty="0"/>
              <a:t>E</a:t>
            </a:r>
            <a:r>
              <a:rPr spc="-15" dirty="0"/>
              <a:t>u</a:t>
            </a:r>
            <a:r>
              <a:rPr spc="-25" dirty="0"/>
              <a:t>r</a:t>
            </a:r>
            <a:r>
              <a:rPr spc="-15" dirty="0"/>
              <a:t>o</a:t>
            </a:r>
            <a:r>
              <a:rPr spc="-25" dirty="0"/>
              <a:t>p</a:t>
            </a:r>
            <a:r>
              <a:rPr spc="10" dirty="0"/>
              <a:t>e</a:t>
            </a:r>
            <a:r>
              <a:rPr spc="-20" dirty="0"/>
              <a:t>a</a:t>
            </a:r>
            <a:r>
              <a:rPr spc="-10" dirty="0"/>
              <a:t>n</a:t>
            </a:r>
            <a:r>
              <a:rPr dirty="0">
                <a:latin typeface="Times New Roman"/>
                <a:cs typeface="Times New Roman"/>
              </a:rPr>
              <a:t> </a:t>
            </a:r>
            <a:r>
              <a:rPr spc="114" dirty="0">
                <a:latin typeface="Times New Roman"/>
                <a:cs typeface="Times New Roman"/>
              </a:rPr>
              <a:t> </a:t>
            </a:r>
            <a:r>
              <a:rPr spc="-20" dirty="0"/>
              <a:t>U</a:t>
            </a:r>
            <a:r>
              <a:rPr spc="-15" dirty="0"/>
              <a:t>n</a:t>
            </a:r>
            <a:r>
              <a:rPr dirty="0"/>
              <a:t>i</a:t>
            </a:r>
            <a:r>
              <a:rPr spc="-15" dirty="0"/>
              <a:t>o</a:t>
            </a:r>
            <a:r>
              <a:rPr spc="-25" dirty="0"/>
              <a:t>n</a:t>
            </a:r>
            <a:r>
              <a:rPr dirty="0"/>
              <a:t>’</a:t>
            </a:r>
            <a:r>
              <a:rPr spc="-10" dirty="0"/>
              <a:t>s</a:t>
            </a:r>
            <a:r>
              <a:rPr dirty="0">
                <a:latin typeface="Times New Roman"/>
                <a:cs typeface="Times New Roman"/>
              </a:rPr>
              <a:t> </a:t>
            </a:r>
            <a:r>
              <a:rPr spc="110" dirty="0">
                <a:latin typeface="Times New Roman"/>
                <a:cs typeface="Times New Roman"/>
              </a:rPr>
              <a:t> </a:t>
            </a:r>
            <a:r>
              <a:rPr spc="-15" dirty="0"/>
              <a:t>H</a:t>
            </a:r>
            <a:r>
              <a:rPr spc="-5" dirty="0"/>
              <a:t>or</a:t>
            </a:r>
            <a:r>
              <a:rPr spc="-15" dirty="0"/>
              <a:t>izo</a:t>
            </a:r>
            <a:r>
              <a:rPr spc="-10" dirty="0"/>
              <a:t>n</a:t>
            </a:r>
            <a:r>
              <a:rPr dirty="0">
                <a:latin typeface="Times New Roman"/>
                <a:cs typeface="Times New Roman"/>
              </a:rPr>
              <a:t> </a:t>
            </a:r>
            <a:r>
              <a:rPr spc="114" dirty="0">
                <a:latin typeface="Times New Roman"/>
                <a:cs typeface="Times New Roman"/>
              </a:rPr>
              <a:t> </a:t>
            </a:r>
            <a:r>
              <a:rPr spc="-5" dirty="0"/>
              <a:t>2</a:t>
            </a:r>
            <a:r>
              <a:rPr spc="5" dirty="0"/>
              <a:t>02</a:t>
            </a:r>
            <a:r>
              <a:rPr dirty="0"/>
              <a:t>0</a:t>
            </a:r>
            <a:r>
              <a:rPr dirty="0">
                <a:latin typeface="Times New Roman"/>
                <a:cs typeface="Times New Roman"/>
              </a:rPr>
              <a:t> </a:t>
            </a:r>
            <a:r>
              <a:rPr spc="-35" dirty="0"/>
              <a:t>r</a:t>
            </a:r>
            <a:r>
              <a:rPr spc="10" dirty="0"/>
              <a:t>e</a:t>
            </a:r>
            <a:r>
              <a:rPr spc="-15" dirty="0"/>
              <a:t>s</a:t>
            </a:r>
            <a:r>
              <a:rPr spc="10" dirty="0"/>
              <a:t>e</a:t>
            </a:r>
            <a:r>
              <a:rPr spc="-20" dirty="0"/>
              <a:t>a</a:t>
            </a:r>
            <a:r>
              <a:rPr spc="-25" dirty="0"/>
              <a:t>r</a:t>
            </a:r>
            <a:r>
              <a:rPr spc="-15" dirty="0"/>
              <a:t>c</a:t>
            </a:r>
            <a:r>
              <a:rPr spc="-10" dirty="0"/>
              <a:t>h</a:t>
            </a:r>
            <a:r>
              <a:rPr spc="75" dirty="0">
                <a:latin typeface="Times New Roman"/>
                <a:cs typeface="Times New Roman"/>
              </a:rPr>
              <a:t> </a:t>
            </a:r>
            <a:r>
              <a:rPr spc="-20" dirty="0"/>
              <a:t>a</a:t>
            </a:r>
            <a:r>
              <a:rPr spc="-25" dirty="0"/>
              <a:t>n</a:t>
            </a:r>
            <a:r>
              <a:rPr spc="-10" dirty="0"/>
              <a:t>d</a:t>
            </a:r>
            <a:r>
              <a:rPr spc="85" dirty="0">
                <a:latin typeface="Times New Roman"/>
                <a:cs typeface="Times New Roman"/>
              </a:rPr>
              <a:t> </a:t>
            </a:r>
            <a:r>
              <a:rPr spc="-15" dirty="0"/>
              <a:t>in</a:t>
            </a:r>
            <a:r>
              <a:rPr spc="-25" dirty="0"/>
              <a:t>n</a:t>
            </a:r>
            <a:r>
              <a:rPr spc="-15" dirty="0"/>
              <a:t>ov</a:t>
            </a:r>
            <a:r>
              <a:rPr spc="-20" dirty="0"/>
              <a:t>a</a:t>
            </a:r>
            <a:r>
              <a:rPr spc="-10" dirty="0"/>
              <a:t>t</a:t>
            </a:r>
            <a:r>
              <a:rPr dirty="0"/>
              <a:t>i</a:t>
            </a:r>
            <a:r>
              <a:rPr spc="-15" dirty="0"/>
              <a:t>o</a:t>
            </a:r>
            <a:r>
              <a:rPr spc="-10" dirty="0"/>
              <a:t>n</a:t>
            </a:r>
            <a:r>
              <a:rPr spc="75" dirty="0">
                <a:latin typeface="Times New Roman"/>
                <a:cs typeface="Times New Roman"/>
              </a:rPr>
              <a:t> </a:t>
            </a:r>
            <a:r>
              <a:rPr spc="-15" dirty="0"/>
              <a:t>p</a:t>
            </a:r>
            <a:r>
              <a:rPr spc="-25" dirty="0"/>
              <a:t>r</a:t>
            </a:r>
            <a:r>
              <a:rPr spc="-15" dirty="0"/>
              <a:t>o</a:t>
            </a:r>
            <a:r>
              <a:rPr spc="-25" dirty="0"/>
              <a:t>g</a:t>
            </a:r>
            <a:r>
              <a:rPr spc="-5" dirty="0"/>
              <a:t>r</a:t>
            </a:r>
            <a:r>
              <a:rPr spc="-10" dirty="0"/>
              <a:t>am</a:t>
            </a:r>
            <a:r>
              <a:rPr spc="-5" dirty="0"/>
              <a:t>m</a:t>
            </a:r>
            <a:r>
              <a:rPr dirty="0"/>
              <a:t>e</a:t>
            </a:r>
            <a:r>
              <a:rPr spc="80" dirty="0">
                <a:latin typeface="Times New Roman"/>
                <a:cs typeface="Times New Roman"/>
              </a:rPr>
              <a:t> </a:t>
            </a:r>
            <a:r>
              <a:rPr spc="-15" dirty="0"/>
              <a:t>u</a:t>
            </a:r>
            <a:r>
              <a:rPr spc="-25" dirty="0"/>
              <a:t>n</a:t>
            </a:r>
            <a:r>
              <a:rPr spc="-15" dirty="0"/>
              <a:t>d</a:t>
            </a:r>
            <a:r>
              <a:rPr dirty="0"/>
              <a:t>er</a:t>
            </a:r>
            <a:r>
              <a:rPr spc="85" dirty="0">
                <a:latin typeface="Times New Roman"/>
                <a:cs typeface="Times New Roman"/>
              </a:rPr>
              <a:t> </a:t>
            </a:r>
            <a:r>
              <a:rPr spc="-15" dirty="0"/>
              <a:t>g</a:t>
            </a:r>
            <a:r>
              <a:rPr spc="-5" dirty="0"/>
              <a:t>r</a:t>
            </a:r>
            <a:r>
              <a:rPr spc="-20" dirty="0"/>
              <a:t>a</a:t>
            </a:r>
            <a:r>
              <a:rPr spc="-15" dirty="0"/>
              <a:t>n</a:t>
            </a:r>
            <a:r>
              <a:rPr dirty="0"/>
              <a:t>t</a:t>
            </a:r>
            <a:r>
              <a:rPr spc="75" dirty="0">
                <a:latin typeface="Times New Roman"/>
                <a:cs typeface="Times New Roman"/>
              </a:rPr>
              <a:t> </a:t>
            </a:r>
            <a:r>
              <a:rPr spc="-20" dirty="0"/>
              <a:t>a</a:t>
            </a:r>
            <a:r>
              <a:rPr spc="-15" dirty="0"/>
              <a:t>g</a:t>
            </a:r>
            <a:r>
              <a:rPr spc="-35" dirty="0"/>
              <a:t>r</a:t>
            </a:r>
            <a:r>
              <a:rPr spc="10" dirty="0"/>
              <a:t>e</a:t>
            </a:r>
            <a:r>
              <a:rPr dirty="0"/>
              <a:t>e</a:t>
            </a:r>
            <a:r>
              <a:rPr spc="-5" dirty="0"/>
              <a:t>m</a:t>
            </a:r>
            <a:r>
              <a:rPr dirty="0"/>
              <a:t>e</a:t>
            </a:r>
            <a:r>
              <a:rPr spc="-15" dirty="0"/>
              <a:t>n</a:t>
            </a:r>
            <a:r>
              <a:rPr dirty="0"/>
              <a:t>t</a:t>
            </a:r>
            <a:r>
              <a:rPr spc="75" dirty="0">
                <a:latin typeface="Times New Roman"/>
                <a:cs typeface="Times New Roman"/>
              </a:rPr>
              <a:t> </a:t>
            </a:r>
            <a:r>
              <a:rPr dirty="0"/>
              <a:t>N</a:t>
            </a:r>
            <a:r>
              <a:rPr spc="-10" dirty="0"/>
              <a:t>o</a:t>
            </a:r>
            <a:r>
              <a:rPr spc="75" dirty="0">
                <a:latin typeface="Times New Roman"/>
                <a:cs typeface="Times New Roman"/>
              </a:rPr>
              <a:t> </a:t>
            </a:r>
            <a:r>
              <a:rPr spc="5" dirty="0"/>
              <a:t>7703</a:t>
            </a:r>
            <a:r>
              <a:rPr spc="-5" dirty="0"/>
              <a:t>4</a:t>
            </a:r>
            <a:r>
              <a:rPr spc="5" dirty="0"/>
              <a:t>2</a:t>
            </a:r>
            <a:r>
              <a:rPr spc="-5" dirty="0"/>
              <a:t>.</a:t>
            </a:r>
          </a:p>
        </p:txBody>
      </p:sp>
      <p:sp>
        <p:nvSpPr>
          <p:cNvPr id="3" name="Holder 3"/>
          <p:cNvSpPr>
            <a:spLocks noGrp="1"/>
          </p:cNvSpPr>
          <p:nvPr>
            <p:ph type="dt" sz="half" idx="6"/>
          </p:nvPr>
        </p:nvSpPr>
        <p:spPr>
          <a:xfrm>
            <a:off x="9912350" y="9169418"/>
            <a:ext cx="1936759" cy="347977"/>
          </a:xfrm>
        </p:spPr>
        <p:txBody>
          <a:bodyPr lIns="0" tIns="0" rIns="0" bIns="0"/>
          <a:lstStyle>
            <a:lvl1pPr>
              <a:defRPr sz="1200" b="0" i="0">
                <a:solidFill>
                  <a:srgbClr val="3C3C3C"/>
                </a:solidFill>
                <a:latin typeface="DejaVu Sans"/>
                <a:cs typeface="DejaVu Sans"/>
              </a:defRPr>
            </a:lvl1pPr>
          </a:lstStyle>
          <a:p>
            <a:pPr marL="12700">
              <a:lnSpc>
                <a:spcPct val="100000"/>
              </a:lnSpc>
            </a:pPr>
            <a:endParaRPr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5519" y="348877"/>
            <a:ext cx="5086350" cy="1083311"/>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2475225" y="1493148"/>
            <a:ext cx="9312910" cy="0"/>
          </a:xfrm>
          <a:custGeom>
            <a:avLst/>
            <a:gdLst/>
            <a:ahLst/>
            <a:cxnLst/>
            <a:rect l="l" t="t" r="r" b="b"/>
            <a:pathLst>
              <a:path w="9312910">
                <a:moveTo>
                  <a:pt x="0" y="0"/>
                </a:moveTo>
                <a:lnTo>
                  <a:pt x="9312913" y="0"/>
                </a:lnTo>
              </a:path>
            </a:pathLst>
          </a:custGeom>
          <a:ln w="25518">
            <a:solidFill>
              <a:srgbClr val="D6D5D5"/>
            </a:solidFill>
          </a:ln>
        </p:spPr>
        <p:txBody>
          <a:bodyPr wrap="square" lIns="0" tIns="0" rIns="0" bIns="0" rtlCol="0"/>
          <a:lstStyle/>
          <a:p>
            <a:endParaRPr/>
          </a:p>
        </p:txBody>
      </p:sp>
      <p:sp>
        <p:nvSpPr>
          <p:cNvPr id="18" name="bk object 18"/>
          <p:cNvSpPr/>
          <p:nvPr/>
        </p:nvSpPr>
        <p:spPr>
          <a:xfrm>
            <a:off x="1151894" y="1493148"/>
            <a:ext cx="1656080" cy="0"/>
          </a:xfrm>
          <a:custGeom>
            <a:avLst/>
            <a:gdLst/>
            <a:ahLst/>
            <a:cxnLst/>
            <a:rect l="l" t="t" r="r" b="b"/>
            <a:pathLst>
              <a:path w="1656080">
                <a:moveTo>
                  <a:pt x="0" y="0"/>
                </a:moveTo>
                <a:lnTo>
                  <a:pt x="1656075" y="0"/>
                </a:lnTo>
              </a:path>
            </a:pathLst>
          </a:custGeom>
          <a:ln w="25518">
            <a:solidFill>
              <a:srgbClr val="4CA8F8"/>
            </a:solidFill>
          </a:ln>
        </p:spPr>
        <p:txBody>
          <a:bodyPr wrap="square" lIns="0" tIns="0" rIns="0" bIns="0" rtlCol="0"/>
          <a:lstStyle/>
          <a:p>
            <a:endParaRPr/>
          </a:p>
        </p:txBody>
      </p:sp>
      <p:sp>
        <p:nvSpPr>
          <p:cNvPr id="19" name="bk object 19"/>
          <p:cNvSpPr/>
          <p:nvPr/>
        </p:nvSpPr>
        <p:spPr>
          <a:xfrm>
            <a:off x="1153158" y="9139808"/>
            <a:ext cx="584201" cy="388619"/>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125217" y="1991897"/>
            <a:ext cx="10716265" cy="381000"/>
          </a:xfrm>
          <a:prstGeom prst="rect">
            <a:avLst/>
          </a:prstGeom>
        </p:spPr>
        <p:txBody>
          <a:bodyPr wrap="square" lIns="0" tIns="0" rIns="0" bIns="0">
            <a:spAutoFit/>
          </a:bodyPr>
          <a:lstStyle>
            <a:lvl1pPr>
              <a:defRPr sz="28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1537336" y="3453420"/>
            <a:ext cx="9892027" cy="3280409"/>
          </a:xfrm>
          <a:prstGeom prst="rect">
            <a:avLst/>
          </a:prstGeom>
        </p:spPr>
        <p:txBody>
          <a:bodyPr wrap="square" lIns="0" tIns="0" rIns="0" bIns="0">
            <a:spAutoFit/>
          </a:bodyPr>
          <a:lstStyle>
            <a:lvl1pPr>
              <a:defRPr sz="2050" b="0"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1949451" y="9169418"/>
            <a:ext cx="6140450" cy="360679"/>
          </a:xfrm>
          <a:prstGeom prst="rect">
            <a:avLst/>
          </a:prstGeom>
        </p:spPr>
        <p:txBody>
          <a:bodyPr wrap="square" lIns="0" tIns="0" rIns="0" bIns="0">
            <a:spAutoFit/>
          </a:bodyPr>
          <a:lstStyle>
            <a:lvl1pPr>
              <a:defRPr sz="1200" b="0" i="0">
                <a:solidFill>
                  <a:srgbClr val="3C3C3C"/>
                </a:solidFill>
                <a:latin typeface="DejaVu Sans"/>
                <a:cs typeface="DejaVu Sans"/>
              </a:defRPr>
            </a:lvl1pPr>
          </a:lstStyle>
          <a:p>
            <a:pPr marL="12700" marR="5080">
              <a:lnSpc>
                <a:spcPct val="100000"/>
              </a:lnSpc>
            </a:pPr>
            <a:r>
              <a:rPr spc="-15" dirty="0"/>
              <a:t>T</a:t>
            </a:r>
            <a:r>
              <a:rPr spc="-25" dirty="0"/>
              <a:t>h</a:t>
            </a:r>
            <a:r>
              <a:rPr dirty="0"/>
              <a:t>i</a:t>
            </a:r>
            <a:r>
              <a:rPr spc="-10" dirty="0"/>
              <a:t>s</a:t>
            </a:r>
            <a:r>
              <a:rPr dirty="0">
                <a:latin typeface="Times New Roman"/>
                <a:cs typeface="Times New Roman"/>
              </a:rPr>
              <a:t> </a:t>
            </a:r>
            <a:r>
              <a:rPr spc="120" dirty="0">
                <a:latin typeface="Times New Roman"/>
                <a:cs typeface="Times New Roman"/>
              </a:rPr>
              <a:t> </a:t>
            </a:r>
            <a:r>
              <a:rPr spc="-25" dirty="0"/>
              <a:t>pr</a:t>
            </a:r>
            <a:r>
              <a:rPr spc="-15" dirty="0"/>
              <a:t>o</a:t>
            </a:r>
            <a:r>
              <a:rPr dirty="0"/>
              <a:t>je</a:t>
            </a:r>
            <a:r>
              <a:rPr spc="-15" dirty="0"/>
              <a:t>c</a:t>
            </a:r>
            <a:r>
              <a:rPr dirty="0"/>
              <a:t>t</a:t>
            </a:r>
            <a:r>
              <a:rPr dirty="0">
                <a:latin typeface="Times New Roman"/>
                <a:cs typeface="Times New Roman"/>
              </a:rPr>
              <a:t> </a:t>
            </a:r>
            <a:r>
              <a:rPr spc="114" dirty="0">
                <a:latin typeface="Times New Roman"/>
                <a:cs typeface="Times New Roman"/>
              </a:rPr>
              <a:t> </a:t>
            </a:r>
            <a:r>
              <a:rPr spc="-15" dirty="0"/>
              <a:t>h</a:t>
            </a:r>
            <a:r>
              <a:rPr spc="-20" dirty="0"/>
              <a:t>a</a:t>
            </a:r>
            <a:r>
              <a:rPr spc="-10" dirty="0"/>
              <a:t>s</a:t>
            </a:r>
            <a:r>
              <a:rPr dirty="0">
                <a:latin typeface="Times New Roman"/>
                <a:cs typeface="Times New Roman"/>
              </a:rPr>
              <a:t> </a:t>
            </a:r>
            <a:r>
              <a:rPr spc="110" dirty="0">
                <a:latin typeface="Times New Roman"/>
                <a:cs typeface="Times New Roman"/>
              </a:rPr>
              <a:t> </a:t>
            </a:r>
            <a:r>
              <a:rPr spc="-25" dirty="0"/>
              <a:t>r</a:t>
            </a:r>
            <a:r>
              <a:rPr spc="10" dirty="0"/>
              <a:t>e</a:t>
            </a:r>
            <a:r>
              <a:rPr spc="-20" dirty="0"/>
              <a:t>c</a:t>
            </a:r>
            <a:r>
              <a:rPr spc="10" dirty="0"/>
              <a:t>e</a:t>
            </a:r>
            <a:r>
              <a:rPr spc="-15" dirty="0"/>
              <a:t>iv</a:t>
            </a:r>
            <a:r>
              <a:rPr spc="10" dirty="0"/>
              <a:t>e</a:t>
            </a:r>
            <a:r>
              <a:rPr spc="-10" dirty="0"/>
              <a:t>d</a:t>
            </a:r>
            <a:r>
              <a:rPr dirty="0">
                <a:latin typeface="Times New Roman"/>
                <a:cs typeface="Times New Roman"/>
              </a:rPr>
              <a:t> </a:t>
            </a:r>
            <a:r>
              <a:rPr spc="114" dirty="0">
                <a:latin typeface="Times New Roman"/>
                <a:cs typeface="Times New Roman"/>
              </a:rPr>
              <a:t> </a:t>
            </a:r>
            <a:r>
              <a:rPr spc="-5" dirty="0"/>
              <a:t>f</a:t>
            </a:r>
            <a:r>
              <a:rPr spc="-25" dirty="0"/>
              <a:t>u</a:t>
            </a:r>
            <a:r>
              <a:rPr spc="-15" dirty="0"/>
              <a:t>n</a:t>
            </a:r>
            <a:r>
              <a:rPr spc="-25" dirty="0"/>
              <a:t>d</a:t>
            </a:r>
            <a:r>
              <a:rPr dirty="0"/>
              <a:t>i</a:t>
            </a:r>
            <a:r>
              <a:rPr spc="-25" dirty="0"/>
              <a:t>n</a:t>
            </a:r>
            <a:r>
              <a:rPr spc="-10" dirty="0"/>
              <a:t>g</a:t>
            </a:r>
            <a:r>
              <a:rPr dirty="0">
                <a:latin typeface="Times New Roman"/>
                <a:cs typeface="Times New Roman"/>
              </a:rPr>
              <a:t> </a:t>
            </a:r>
            <a:r>
              <a:rPr spc="114" dirty="0">
                <a:latin typeface="Times New Roman"/>
                <a:cs typeface="Times New Roman"/>
              </a:rPr>
              <a:t> </a:t>
            </a:r>
            <a:r>
              <a:rPr spc="-5" dirty="0"/>
              <a:t>f</a:t>
            </a:r>
            <a:r>
              <a:rPr spc="-25" dirty="0"/>
              <a:t>r</a:t>
            </a:r>
            <a:r>
              <a:rPr spc="-15" dirty="0"/>
              <a:t>o</a:t>
            </a:r>
            <a:r>
              <a:rPr dirty="0"/>
              <a:t>m</a:t>
            </a:r>
            <a:r>
              <a:rPr dirty="0">
                <a:latin typeface="Times New Roman"/>
                <a:cs typeface="Times New Roman"/>
              </a:rPr>
              <a:t> </a:t>
            </a:r>
            <a:r>
              <a:rPr spc="114" dirty="0">
                <a:latin typeface="Times New Roman"/>
                <a:cs typeface="Times New Roman"/>
              </a:rPr>
              <a:t> </a:t>
            </a:r>
            <a:r>
              <a:rPr spc="-10" dirty="0"/>
              <a:t>t</a:t>
            </a:r>
            <a:r>
              <a:rPr spc="-25" dirty="0"/>
              <a:t>h</a:t>
            </a:r>
            <a:r>
              <a:rPr dirty="0"/>
              <a:t>e</a:t>
            </a:r>
            <a:r>
              <a:rPr dirty="0">
                <a:latin typeface="Times New Roman"/>
                <a:cs typeface="Times New Roman"/>
              </a:rPr>
              <a:t> </a:t>
            </a:r>
            <a:r>
              <a:rPr spc="125" dirty="0">
                <a:latin typeface="Times New Roman"/>
                <a:cs typeface="Times New Roman"/>
              </a:rPr>
              <a:t> </a:t>
            </a:r>
            <a:r>
              <a:rPr spc="-20" dirty="0"/>
              <a:t>E</a:t>
            </a:r>
            <a:r>
              <a:rPr spc="-15" dirty="0"/>
              <a:t>u</a:t>
            </a:r>
            <a:r>
              <a:rPr spc="-25" dirty="0"/>
              <a:t>r</a:t>
            </a:r>
            <a:r>
              <a:rPr spc="-15" dirty="0"/>
              <a:t>o</a:t>
            </a:r>
            <a:r>
              <a:rPr spc="-25" dirty="0"/>
              <a:t>p</a:t>
            </a:r>
            <a:r>
              <a:rPr spc="10" dirty="0"/>
              <a:t>e</a:t>
            </a:r>
            <a:r>
              <a:rPr spc="-20" dirty="0"/>
              <a:t>a</a:t>
            </a:r>
            <a:r>
              <a:rPr spc="-10" dirty="0"/>
              <a:t>n</a:t>
            </a:r>
            <a:r>
              <a:rPr dirty="0">
                <a:latin typeface="Times New Roman"/>
                <a:cs typeface="Times New Roman"/>
              </a:rPr>
              <a:t> </a:t>
            </a:r>
            <a:r>
              <a:rPr spc="114" dirty="0">
                <a:latin typeface="Times New Roman"/>
                <a:cs typeface="Times New Roman"/>
              </a:rPr>
              <a:t> </a:t>
            </a:r>
            <a:r>
              <a:rPr spc="-20" dirty="0"/>
              <a:t>U</a:t>
            </a:r>
            <a:r>
              <a:rPr spc="-15" dirty="0"/>
              <a:t>n</a:t>
            </a:r>
            <a:r>
              <a:rPr dirty="0"/>
              <a:t>i</a:t>
            </a:r>
            <a:r>
              <a:rPr spc="-15" dirty="0"/>
              <a:t>o</a:t>
            </a:r>
            <a:r>
              <a:rPr spc="-25" dirty="0"/>
              <a:t>n</a:t>
            </a:r>
            <a:r>
              <a:rPr dirty="0"/>
              <a:t>’</a:t>
            </a:r>
            <a:r>
              <a:rPr spc="-10" dirty="0"/>
              <a:t>s</a:t>
            </a:r>
            <a:r>
              <a:rPr dirty="0">
                <a:latin typeface="Times New Roman"/>
                <a:cs typeface="Times New Roman"/>
              </a:rPr>
              <a:t> </a:t>
            </a:r>
            <a:r>
              <a:rPr spc="110" dirty="0">
                <a:latin typeface="Times New Roman"/>
                <a:cs typeface="Times New Roman"/>
              </a:rPr>
              <a:t> </a:t>
            </a:r>
            <a:r>
              <a:rPr spc="-15" dirty="0"/>
              <a:t>H</a:t>
            </a:r>
            <a:r>
              <a:rPr spc="-5" dirty="0"/>
              <a:t>or</a:t>
            </a:r>
            <a:r>
              <a:rPr spc="-15" dirty="0"/>
              <a:t>izo</a:t>
            </a:r>
            <a:r>
              <a:rPr spc="-10" dirty="0"/>
              <a:t>n</a:t>
            </a:r>
            <a:r>
              <a:rPr dirty="0">
                <a:latin typeface="Times New Roman"/>
                <a:cs typeface="Times New Roman"/>
              </a:rPr>
              <a:t> </a:t>
            </a:r>
            <a:r>
              <a:rPr spc="114" dirty="0">
                <a:latin typeface="Times New Roman"/>
                <a:cs typeface="Times New Roman"/>
              </a:rPr>
              <a:t> </a:t>
            </a:r>
            <a:r>
              <a:rPr spc="-5" dirty="0"/>
              <a:t>2</a:t>
            </a:r>
            <a:r>
              <a:rPr spc="5" dirty="0"/>
              <a:t>02</a:t>
            </a:r>
            <a:r>
              <a:rPr dirty="0"/>
              <a:t>0</a:t>
            </a:r>
            <a:r>
              <a:rPr dirty="0">
                <a:latin typeface="Times New Roman"/>
                <a:cs typeface="Times New Roman"/>
              </a:rPr>
              <a:t> </a:t>
            </a:r>
            <a:r>
              <a:rPr spc="-35" dirty="0"/>
              <a:t>r</a:t>
            </a:r>
            <a:r>
              <a:rPr spc="10" dirty="0"/>
              <a:t>e</a:t>
            </a:r>
            <a:r>
              <a:rPr spc="-15" dirty="0"/>
              <a:t>s</a:t>
            </a:r>
            <a:r>
              <a:rPr spc="10" dirty="0"/>
              <a:t>e</a:t>
            </a:r>
            <a:r>
              <a:rPr spc="-20" dirty="0"/>
              <a:t>a</a:t>
            </a:r>
            <a:r>
              <a:rPr spc="-25" dirty="0"/>
              <a:t>r</a:t>
            </a:r>
            <a:r>
              <a:rPr spc="-15" dirty="0"/>
              <a:t>c</a:t>
            </a:r>
            <a:r>
              <a:rPr spc="-10" dirty="0"/>
              <a:t>h</a:t>
            </a:r>
            <a:r>
              <a:rPr spc="75" dirty="0">
                <a:latin typeface="Times New Roman"/>
                <a:cs typeface="Times New Roman"/>
              </a:rPr>
              <a:t> </a:t>
            </a:r>
            <a:r>
              <a:rPr spc="-20" dirty="0"/>
              <a:t>a</a:t>
            </a:r>
            <a:r>
              <a:rPr spc="-25" dirty="0"/>
              <a:t>n</a:t>
            </a:r>
            <a:r>
              <a:rPr spc="-10" dirty="0"/>
              <a:t>d</a:t>
            </a:r>
            <a:r>
              <a:rPr spc="85" dirty="0">
                <a:latin typeface="Times New Roman"/>
                <a:cs typeface="Times New Roman"/>
              </a:rPr>
              <a:t> </a:t>
            </a:r>
            <a:r>
              <a:rPr spc="-15" dirty="0"/>
              <a:t>in</a:t>
            </a:r>
            <a:r>
              <a:rPr spc="-25" dirty="0"/>
              <a:t>n</a:t>
            </a:r>
            <a:r>
              <a:rPr spc="-15" dirty="0"/>
              <a:t>ov</a:t>
            </a:r>
            <a:r>
              <a:rPr spc="-20" dirty="0"/>
              <a:t>a</a:t>
            </a:r>
            <a:r>
              <a:rPr spc="-10" dirty="0"/>
              <a:t>t</a:t>
            </a:r>
            <a:r>
              <a:rPr dirty="0"/>
              <a:t>i</a:t>
            </a:r>
            <a:r>
              <a:rPr spc="-15" dirty="0"/>
              <a:t>o</a:t>
            </a:r>
            <a:r>
              <a:rPr spc="-10" dirty="0"/>
              <a:t>n</a:t>
            </a:r>
            <a:r>
              <a:rPr spc="75" dirty="0">
                <a:latin typeface="Times New Roman"/>
                <a:cs typeface="Times New Roman"/>
              </a:rPr>
              <a:t> </a:t>
            </a:r>
            <a:r>
              <a:rPr spc="-15" dirty="0"/>
              <a:t>p</a:t>
            </a:r>
            <a:r>
              <a:rPr spc="-25" dirty="0"/>
              <a:t>r</a:t>
            </a:r>
            <a:r>
              <a:rPr spc="-15" dirty="0"/>
              <a:t>o</a:t>
            </a:r>
            <a:r>
              <a:rPr spc="-25" dirty="0"/>
              <a:t>g</a:t>
            </a:r>
            <a:r>
              <a:rPr spc="-5" dirty="0"/>
              <a:t>r</a:t>
            </a:r>
            <a:r>
              <a:rPr spc="-10" dirty="0"/>
              <a:t>am</a:t>
            </a:r>
            <a:r>
              <a:rPr spc="-5" dirty="0"/>
              <a:t>m</a:t>
            </a:r>
            <a:r>
              <a:rPr dirty="0"/>
              <a:t>e</a:t>
            </a:r>
            <a:r>
              <a:rPr spc="80" dirty="0">
                <a:latin typeface="Times New Roman"/>
                <a:cs typeface="Times New Roman"/>
              </a:rPr>
              <a:t> </a:t>
            </a:r>
            <a:r>
              <a:rPr spc="-15" dirty="0"/>
              <a:t>u</a:t>
            </a:r>
            <a:r>
              <a:rPr spc="-25" dirty="0"/>
              <a:t>n</a:t>
            </a:r>
            <a:r>
              <a:rPr spc="-15" dirty="0"/>
              <a:t>d</a:t>
            </a:r>
            <a:r>
              <a:rPr dirty="0"/>
              <a:t>er</a:t>
            </a:r>
            <a:r>
              <a:rPr spc="85" dirty="0">
                <a:latin typeface="Times New Roman"/>
                <a:cs typeface="Times New Roman"/>
              </a:rPr>
              <a:t> </a:t>
            </a:r>
            <a:r>
              <a:rPr spc="-15" dirty="0"/>
              <a:t>g</a:t>
            </a:r>
            <a:r>
              <a:rPr spc="-5" dirty="0"/>
              <a:t>r</a:t>
            </a:r>
            <a:r>
              <a:rPr spc="-20" dirty="0"/>
              <a:t>a</a:t>
            </a:r>
            <a:r>
              <a:rPr spc="-15" dirty="0"/>
              <a:t>n</a:t>
            </a:r>
            <a:r>
              <a:rPr dirty="0"/>
              <a:t>t</a:t>
            </a:r>
            <a:r>
              <a:rPr spc="75" dirty="0">
                <a:latin typeface="Times New Roman"/>
                <a:cs typeface="Times New Roman"/>
              </a:rPr>
              <a:t> </a:t>
            </a:r>
            <a:r>
              <a:rPr spc="-20" dirty="0"/>
              <a:t>a</a:t>
            </a:r>
            <a:r>
              <a:rPr spc="-15" dirty="0"/>
              <a:t>g</a:t>
            </a:r>
            <a:r>
              <a:rPr spc="-35" dirty="0"/>
              <a:t>r</a:t>
            </a:r>
            <a:r>
              <a:rPr spc="10" dirty="0"/>
              <a:t>e</a:t>
            </a:r>
            <a:r>
              <a:rPr dirty="0"/>
              <a:t>e</a:t>
            </a:r>
            <a:r>
              <a:rPr spc="-5" dirty="0"/>
              <a:t>m</a:t>
            </a:r>
            <a:r>
              <a:rPr dirty="0"/>
              <a:t>e</a:t>
            </a:r>
            <a:r>
              <a:rPr spc="-15" dirty="0"/>
              <a:t>n</a:t>
            </a:r>
            <a:r>
              <a:rPr dirty="0"/>
              <a:t>t</a:t>
            </a:r>
            <a:r>
              <a:rPr spc="75" dirty="0">
                <a:latin typeface="Times New Roman"/>
                <a:cs typeface="Times New Roman"/>
              </a:rPr>
              <a:t> </a:t>
            </a:r>
            <a:r>
              <a:rPr dirty="0"/>
              <a:t>N</a:t>
            </a:r>
            <a:r>
              <a:rPr spc="-10" dirty="0"/>
              <a:t>o</a:t>
            </a:r>
            <a:r>
              <a:rPr spc="75" dirty="0">
                <a:latin typeface="Times New Roman"/>
                <a:cs typeface="Times New Roman"/>
              </a:rPr>
              <a:t> </a:t>
            </a:r>
            <a:r>
              <a:rPr spc="5" dirty="0"/>
              <a:t>7703</a:t>
            </a:r>
            <a:r>
              <a:rPr spc="-5" dirty="0"/>
              <a:t>4</a:t>
            </a:r>
            <a:r>
              <a:rPr spc="5" dirty="0"/>
              <a:t>2</a:t>
            </a:r>
            <a:r>
              <a:rPr spc="-5" dirty="0"/>
              <a:t>.</a:t>
            </a:r>
          </a:p>
        </p:txBody>
      </p:sp>
      <p:sp>
        <p:nvSpPr>
          <p:cNvPr id="5" name="Holder 5"/>
          <p:cNvSpPr>
            <a:spLocks noGrp="1"/>
          </p:cNvSpPr>
          <p:nvPr>
            <p:ph type="dt" sz="half" idx="6"/>
          </p:nvPr>
        </p:nvSpPr>
        <p:spPr>
          <a:xfrm>
            <a:off x="11455409" y="9339595"/>
            <a:ext cx="393700" cy="177800"/>
          </a:xfrm>
          <a:prstGeom prst="rect">
            <a:avLst/>
          </a:prstGeom>
        </p:spPr>
        <p:txBody>
          <a:bodyPr wrap="square" lIns="0" tIns="0" rIns="0" bIns="0">
            <a:spAutoFit/>
          </a:bodyPr>
          <a:lstStyle>
            <a:lvl1pPr>
              <a:defRPr sz="1200" b="0" i="0">
                <a:solidFill>
                  <a:srgbClr val="3C3C3C"/>
                </a:solidFill>
                <a:latin typeface="DejaVu Sans"/>
                <a:cs typeface="DejaVu Sans"/>
              </a:defRPr>
            </a:lvl1pPr>
          </a:lstStyle>
          <a:p>
            <a:pPr marL="12700">
              <a:lnSpc>
                <a:spcPct val="100000"/>
              </a:lnSpc>
            </a:pPr>
            <a:endParaRPr dirty="0"/>
          </a:p>
        </p:txBody>
      </p:sp>
      <p:sp>
        <p:nvSpPr>
          <p:cNvPr id="6" name="Holder 6"/>
          <p:cNvSpPr>
            <a:spLocks noGrp="1"/>
          </p:cNvSpPr>
          <p:nvPr>
            <p:ph type="sldNum" sz="quarter" idx="7"/>
          </p:nvPr>
        </p:nvSpPr>
        <p:spPr>
          <a:xfrm>
            <a:off x="9336024" y="9041320"/>
            <a:ext cx="2982341" cy="4860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s13412-014-0183-y#citea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loox.com/company/blog/articles/getting-to-yes-how-to-negotiate-using-the-harvard-principl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hyperlink" Target="http://www.s4d4c.e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0CdixDzE7I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mallbusiness.chron.com/top-ten-effective-negotiation-skills-31534.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8244" y="2098577"/>
            <a:ext cx="10506706" cy="475130"/>
          </a:xfrm>
          <a:prstGeom prst="rect">
            <a:avLst/>
          </a:prstGeom>
        </p:spPr>
        <p:txBody>
          <a:bodyPr vert="horz" wrap="square" lIns="0" tIns="0" rIns="0" bIns="0" rtlCol="0">
            <a:spAutoFit/>
          </a:bodyPr>
          <a:lstStyle/>
          <a:p>
            <a:pPr marL="12700" marR="5080">
              <a:lnSpc>
                <a:spcPct val="119900"/>
              </a:lnSpc>
            </a:pPr>
            <a:r>
              <a:rPr lang="cs-CZ" sz="2800" b="1" spc="-10" dirty="0">
                <a:latin typeface="DejaVu Sans"/>
                <a:cs typeface="DejaVu Sans"/>
              </a:rPr>
              <a:t>Negotiation Skills</a:t>
            </a:r>
            <a:endParaRPr sz="2800" dirty="0">
              <a:latin typeface="DejaVu Sans"/>
              <a:cs typeface="DejaVu Sans"/>
            </a:endParaRPr>
          </a:p>
        </p:txBody>
      </p:sp>
      <p:sp>
        <p:nvSpPr>
          <p:cNvPr id="3" name="Foliennummernplatzhalter 2">
            <a:extLst>
              <a:ext uri="{FF2B5EF4-FFF2-40B4-BE49-F238E27FC236}">
                <a16:creationId xmlns:a16="http://schemas.microsoft.com/office/drawing/2014/main" id="{937653B1-EE84-47DE-B219-EBA6DF98241A}"/>
              </a:ext>
            </a:extLst>
          </p:cNvPr>
          <p:cNvSpPr>
            <a:spLocks noGrp="1"/>
          </p:cNvSpPr>
          <p:nvPr>
            <p:ph type="sldNum" sz="quarter" idx="7"/>
          </p:nvPr>
        </p:nvSpPr>
        <p:spPr>
          <a:xfrm>
            <a:off x="9336024" y="9232126"/>
            <a:ext cx="2982341" cy="276999"/>
          </a:xfrm>
        </p:spPr>
        <p:txBody>
          <a:bodyPr/>
          <a:lstStyle/>
          <a:p>
            <a:endParaRPr lang="de-DE"/>
          </a:p>
        </p:txBody>
      </p:sp>
      <p:sp>
        <p:nvSpPr>
          <p:cNvPr id="5" name="Fußzeilenplatzhalter 4">
            <a:extLst>
              <a:ext uri="{FF2B5EF4-FFF2-40B4-BE49-F238E27FC236}">
                <a16:creationId xmlns:a16="http://schemas.microsoft.com/office/drawing/2014/main" id="{A17E8BC6-3788-4366-96A8-1540942B777B}"/>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1167763" y="2193925"/>
            <a:ext cx="10690865" cy="4860305"/>
          </a:xfrm>
          <a:prstGeom prst="rect">
            <a:avLst/>
          </a:prstGeom>
        </p:spPr>
        <p:txBody>
          <a:bodyPr vert="horz" wrap="square" lIns="0" tIns="0" rIns="0" bIns="0" rtlCol="0">
            <a:spAutoFit/>
          </a:bodyPr>
          <a:lstStyle/>
          <a:p>
            <a:pPr marL="74931">
              <a:lnSpc>
                <a:spcPct val="100000"/>
              </a:lnSpc>
              <a:spcBef>
                <a:spcPts val="480"/>
              </a:spcBef>
              <a:buSzPct val="143902"/>
              <a:tabLst>
                <a:tab pos="289560" algn="l"/>
              </a:tabLst>
            </a:pPr>
            <a:r>
              <a:rPr lang="en-US" sz="2050" b="1" dirty="0">
                <a:latin typeface="DejaVu Sans"/>
                <a:cs typeface="DejaVu Sans"/>
              </a:rPr>
              <a:t>Seek a variety of solutions to problems and take decisions</a:t>
            </a:r>
          </a:p>
          <a:p>
            <a:pPr marL="74931">
              <a:lnSpc>
                <a:spcPct val="100000"/>
              </a:lnSpc>
              <a:spcBef>
                <a:spcPts val="480"/>
              </a:spcBef>
              <a:buSzPct val="143902"/>
              <a:tabLst>
                <a:tab pos="289560" algn="l"/>
              </a:tabLst>
            </a:pPr>
            <a:r>
              <a:rPr lang="en-US" sz="2050" dirty="0">
                <a:latin typeface="DejaVu Sans"/>
                <a:cs typeface="DejaVu Sans"/>
              </a:rPr>
              <a:t>You should be flexible and creative. Act decisively during a negotiation. It may be necessary during a bargaining arrangement to agree to a compromise </a:t>
            </a:r>
            <a:r>
              <a:rPr lang="en-US" sz="2050">
                <a:latin typeface="DejaVu Sans"/>
                <a:cs typeface="DejaVu Sans"/>
              </a:rPr>
              <a:t>quickly. Be prepared for alternatives and a certain range for expected and unexpected moves of the other party.</a:t>
            </a:r>
            <a:endParaRPr lang="en-US" sz="2050" dirty="0">
              <a:latin typeface="DejaVu Sans"/>
              <a:cs typeface="DejaVu Sans"/>
            </a:endParaRPr>
          </a:p>
          <a:p>
            <a:pPr marL="74931">
              <a:lnSpc>
                <a:spcPct val="100000"/>
              </a:lnSpc>
              <a:spcBef>
                <a:spcPts val="480"/>
              </a:spcBef>
              <a:buSzPct val="143902"/>
              <a:tabLst>
                <a:tab pos="289560" algn="l"/>
              </a:tabLst>
            </a:pPr>
            <a:r>
              <a:rPr lang="en-US" sz="2050" i="1" dirty="0">
                <a:latin typeface="DejaVu Sans"/>
                <a:cs typeface="DejaVu Sans"/>
              </a:rPr>
              <a:t>S&amp;T agreement negotiation</a:t>
            </a:r>
            <a:r>
              <a:rPr lang="en-US" sz="2050" i="1">
                <a:latin typeface="DejaVu Sans"/>
                <a:cs typeface="DejaVu Sans"/>
              </a:rPr>
              <a:t>: </a:t>
            </a:r>
            <a:br>
              <a:rPr lang="en-US" sz="2050" i="1">
                <a:latin typeface="DejaVu Sans"/>
                <a:cs typeface="DejaVu Sans"/>
              </a:rPr>
            </a:br>
            <a:r>
              <a:rPr lang="en-US" sz="2050" i="1">
                <a:latin typeface="DejaVu Sans"/>
                <a:cs typeface="DejaVu Sans"/>
              </a:rPr>
              <a:t>New topics can be </a:t>
            </a:r>
            <a:br>
              <a:rPr lang="en-US" sz="2050" i="1">
                <a:latin typeface="DejaVu Sans"/>
                <a:cs typeface="DejaVu Sans"/>
              </a:rPr>
            </a:br>
            <a:r>
              <a:rPr lang="en-US" sz="2050" i="1">
                <a:latin typeface="DejaVu Sans"/>
                <a:cs typeface="DejaVu Sans"/>
              </a:rPr>
              <a:t>brought on the table</a:t>
            </a:r>
            <a:br>
              <a:rPr lang="en-US" sz="2050" i="1">
                <a:latin typeface="DejaVu Sans"/>
                <a:cs typeface="DejaVu Sans"/>
              </a:rPr>
            </a:br>
            <a:r>
              <a:rPr lang="en-US" sz="2050" i="1">
                <a:latin typeface="DejaVu Sans"/>
                <a:cs typeface="DejaVu Sans"/>
              </a:rPr>
              <a:t>quickly, others can be </a:t>
            </a:r>
            <a:br>
              <a:rPr lang="en-US" sz="2050" i="1">
                <a:latin typeface="DejaVu Sans"/>
                <a:cs typeface="DejaVu Sans"/>
              </a:rPr>
            </a:br>
            <a:r>
              <a:rPr lang="en-US" sz="2050" i="1">
                <a:latin typeface="DejaVu Sans"/>
                <a:cs typeface="DejaVu Sans"/>
              </a:rPr>
              <a:t>forgotten just as fast – </a:t>
            </a:r>
            <a:br>
              <a:rPr lang="en-US" sz="2050" i="1">
                <a:latin typeface="DejaVu Sans"/>
                <a:cs typeface="DejaVu Sans"/>
              </a:rPr>
            </a:br>
            <a:r>
              <a:rPr lang="en-US" sz="2050" i="1">
                <a:latin typeface="DejaVu Sans"/>
                <a:cs typeface="DejaVu Sans"/>
              </a:rPr>
              <a:t>make sure that nothing </a:t>
            </a:r>
            <a:br>
              <a:rPr lang="en-US" sz="2050" i="1">
                <a:latin typeface="DejaVu Sans"/>
                <a:cs typeface="DejaVu Sans"/>
              </a:rPr>
            </a:br>
            <a:r>
              <a:rPr lang="en-US" sz="2050" i="1">
                <a:latin typeface="DejaVu Sans"/>
                <a:cs typeface="DejaVu Sans"/>
              </a:rPr>
              <a:t>of importance is deleted, </a:t>
            </a:r>
            <a:br>
              <a:rPr lang="en-US" sz="2050" i="1">
                <a:latin typeface="DejaVu Sans"/>
                <a:cs typeface="DejaVu Sans"/>
              </a:rPr>
            </a:br>
            <a:r>
              <a:rPr lang="en-US" sz="2050" i="1">
                <a:latin typeface="DejaVu Sans"/>
                <a:cs typeface="DejaVu Sans"/>
              </a:rPr>
              <a:t>even if you are caught cold, </a:t>
            </a:r>
            <a:br>
              <a:rPr lang="en-US" sz="2050" i="1">
                <a:latin typeface="DejaVu Sans"/>
                <a:cs typeface="DejaVu Sans"/>
              </a:rPr>
            </a:br>
            <a:r>
              <a:rPr lang="en-US" sz="2050" i="1">
                <a:latin typeface="DejaVu Sans"/>
                <a:cs typeface="DejaVu Sans"/>
              </a:rPr>
              <a:t>and that you can always keep </a:t>
            </a:r>
            <a:br>
              <a:rPr lang="en-US" sz="2050" i="1">
                <a:latin typeface="DejaVu Sans"/>
                <a:cs typeface="DejaVu Sans"/>
              </a:rPr>
            </a:br>
            <a:r>
              <a:rPr lang="en-US" sz="2050" i="1">
                <a:latin typeface="DejaVu Sans"/>
                <a:cs typeface="DejaVu Sans"/>
              </a:rPr>
              <a:t>open a possibility to act </a:t>
            </a:r>
            <a:endParaRPr lang="en-US" sz="2050" i="1" dirty="0">
              <a:latin typeface="DejaVu Sans"/>
              <a:cs typeface="DejaVu Sans"/>
            </a:endParaRPr>
          </a:p>
        </p:txBody>
      </p:sp>
      <p:pic>
        <p:nvPicPr>
          <p:cNvPr id="10242" name="Picture 2" descr="C:\Users\valkova\Pictures\confused-880735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150" y="4187084"/>
            <a:ext cx="5759450" cy="3839634"/>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p:nvPr/>
        </p:nvSpPr>
        <p:spPr>
          <a:xfrm>
            <a:off x="1158244" y="1664335"/>
            <a:ext cx="10506706" cy="430887"/>
          </a:xfrm>
          <a:prstGeom prst="rect">
            <a:avLst/>
          </a:prstGeom>
        </p:spPr>
        <p:txBody>
          <a:bodyPr vert="horz" wrap="square" lIns="0" tIns="0" rIns="0" bIns="0" rtlCol="0">
            <a:spAutoFit/>
          </a:bodyPr>
          <a:lstStyle/>
          <a:p>
            <a:pPr marL="12700">
              <a:lnSpc>
                <a:spcPct val="100000"/>
              </a:lnSpc>
            </a:pPr>
            <a:r>
              <a:rPr lang="de-DE" sz="2800" b="1" spc="-10" dirty="0">
                <a:latin typeface="DejaVu Sans"/>
                <a:cs typeface="DejaVu Sans"/>
              </a:rPr>
              <a:t>General </a:t>
            </a:r>
            <a:r>
              <a:rPr lang="de-DE" sz="2800" b="1" spc="-10" dirty="0" err="1">
                <a:latin typeface="DejaVu Sans"/>
                <a:cs typeface="DejaVu Sans"/>
              </a:rPr>
              <a:t>rules</a:t>
            </a:r>
            <a:r>
              <a:rPr lang="de-DE" sz="2800" b="1" spc="-10" dirty="0">
                <a:latin typeface="DejaVu Sans"/>
                <a:cs typeface="DejaVu Sans"/>
              </a:rPr>
              <a:t> </a:t>
            </a:r>
            <a:r>
              <a:rPr lang="de-DE" sz="2800" b="1" spc="-10" dirty="0" err="1">
                <a:latin typeface="DejaVu Sans"/>
                <a:cs typeface="DejaVu Sans"/>
              </a:rPr>
              <a:t>for</a:t>
            </a:r>
            <a:r>
              <a:rPr lang="de-DE" sz="2800" b="1" spc="-10" dirty="0">
                <a:latin typeface="DejaVu Sans"/>
                <a:cs typeface="DejaVu Sans"/>
              </a:rPr>
              <a:t> </a:t>
            </a:r>
            <a:r>
              <a:rPr lang="de-DE" sz="2800" b="1" spc="-10" err="1">
                <a:latin typeface="DejaVu Sans"/>
                <a:cs typeface="DejaVu Sans"/>
              </a:rPr>
              <a:t>preparing</a:t>
            </a:r>
            <a:r>
              <a:rPr lang="de-DE" sz="2800" b="1" spc="-10">
                <a:latin typeface="DejaVu Sans"/>
                <a:cs typeface="DejaVu Sans"/>
              </a:rPr>
              <a:t> negotiations</a:t>
            </a:r>
            <a:endParaRPr lang="de-DE" sz="2800" b="1" spc="-10" dirty="0">
              <a:latin typeface="DejaVu Sans"/>
              <a:cs typeface="DejaVu Sans"/>
            </a:endParaRPr>
          </a:p>
        </p:txBody>
      </p:sp>
      <p:sp>
        <p:nvSpPr>
          <p:cNvPr id="2" name="Foliennummernplatzhalter 1">
            <a:extLst>
              <a:ext uri="{FF2B5EF4-FFF2-40B4-BE49-F238E27FC236}">
                <a16:creationId xmlns:a16="http://schemas.microsoft.com/office/drawing/2014/main" id="{3F0AFA44-3F83-441F-8881-8ABECD5182CD}"/>
              </a:ext>
            </a:extLst>
          </p:cNvPr>
          <p:cNvSpPr>
            <a:spLocks noGrp="1"/>
          </p:cNvSpPr>
          <p:nvPr>
            <p:ph type="sldNum" sz="quarter" idx="7"/>
          </p:nvPr>
        </p:nvSpPr>
        <p:spPr/>
        <p:txBody>
          <a:bodyPr/>
          <a:lstStyle/>
          <a:p>
            <a:fld id="{B6F15528-21DE-4FAA-801E-634DDDAF4B2B}" type="slidenum">
              <a:rPr lang="de-DE" smtClean="0"/>
              <a:t>10</a:t>
            </a:fld>
            <a:endParaRPr lang="de-DE"/>
          </a:p>
        </p:txBody>
      </p:sp>
      <p:sp>
        <p:nvSpPr>
          <p:cNvPr id="3" name="Fußzeilenplatzhalter 2">
            <a:extLst>
              <a:ext uri="{FF2B5EF4-FFF2-40B4-BE49-F238E27FC236}">
                <a16:creationId xmlns:a16="http://schemas.microsoft.com/office/drawing/2014/main" id="{440AD294-276F-4F00-91FE-087DC5C923E0}"/>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270692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1167763" y="2193925"/>
            <a:ext cx="10690865" cy="3913892"/>
          </a:xfrm>
          <a:prstGeom prst="rect">
            <a:avLst/>
          </a:prstGeom>
        </p:spPr>
        <p:txBody>
          <a:bodyPr vert="horz" wrap="square" lIns="0" tIns="0" rIns="0" bIns="0" rtlCol="0">
            <a:spAutoFit/>
          </a:bodyPr>
          <a:lstStyle/>
          <a:p>
            <a:pPr marL="74931">
              <a:lnSpc>
                <a:spcPct val="100000"/>
              </a:lnSpc>
              <a:spcBef>
                <a:spcPts val="480"/>
              </a:spcBef>
              <a:buSzPct val="143902"/>
              <a:tabLst>
                <a:tab pos="289560" algn="l"/>
              </a:tabLst>
            </a:pPr>
            <a:r>
              <a:rPr lang="en-US" sz="2050" b="1" dirty="0">
                <a:latin typeface="DejaVu Sans"/>
                <a:cs typeface="DejaVu Sans"/>
              </a:rPr>
              <a:t>Maintain good relationships</a:t>
            </a:r>
          </a:p>
          <a:p>
            <a:pPr marL="74931">
              <a:lnSpc>
                <a:spcPct val="100000"/>
              </a:lnSpc>
              <a:spcBef>
                <a:spcPts val="480"/>
              </a:spcBef>
              <a:buSzPct val="143902"/>
              <a:tabLst>
                <a:tab pos="289560" algn="l"/>
              </a:tabLst>
            </a:pPr>
            <a:r>
              <a:rPr lang="en-US" sz="2050" dirty="0">
                <a:latin typeface="DejaVu Sans"/>
                <a:cs typeface="DejaVu Sans"/>
              </a:rPr>
              <a:t>Be patient and do not manipulate others. Try to maintain a positive atmosphere during a difficult negotiation.</a:t>
            </a:r>
          </a:p>
          <a:p>
            <a:pPr marL="74931">
              <a:lnSpc>
                <a:spcPct val="100000"/>
              </a:lnSpc>
              <a:spcBef>
                <a:spcPts val="480"/>
              </a:spcBef>
              <a:buSzPct val="143902"/>
              <a:tabLst>
                <a:tab pos="289560" algn="l"/>
              </a:tabLst>
            </a:pPr>
            <a:r>
              <a:rPr lang="en-US" sz="2050" i="1" dirty="0">
                <a:latin typeface="DejaVu Sans"/>
                <a:cs typeface="DejaVu Sans"/>
              </a:rPr>
              <a:t>S&amp;T agreement negotiation: We have used the coffee breaks for small talk, we have had a longstanding cooperation and we know each other very well</a:t>
            </a:r>
            <a:r>
              <a:rPr lang="en-US" sz="2050" i="1">
                <a:latin typeface="DejaVu Sans"/>
                <a:cs typeface="DejaVu Sans"/>
              </a:rPr>
              <a:t>. </a:t>
            </a:r>
            <a:br>
              <a:rPr lang="en-US" sz="2050" i="1">
                <a:latin typeface="DejaVu Sans"/>
                <a:cs typeface="DejaVu Sans"/>
              </a:rPr>
            </a:br>
            <a:r>
              <a:rPr lang="en-US" sz="2050" i="1">
                <a:latin typeface="DejaVu Sans"/>
                <a:cs typeface="DejaVu Sans"/>
              </a:rPr>
              <a:t>Have in mind: You always</a:t>
            </a:r>
            <a:br>
              <a:rPr lang="en-US" sz="2050" i="1">
                <a:latin typeface="DejaVu Sans"/>
                <a:cs typeface="DejaVu Sans"/>
              </a:rPr>
            </a:br>
            <a:r>
              <a:rPr lang="en-US" sz="2050" i="1">
                <a:latin typeface="DejaVu Sans"/>
                <a:cs typeface="DejaVu Sans"/>
              </a:rPr>
              <a:t>meet twice, and your</a:t>
            </a:r>
            <a:br>
              <a:rPr lang="en-US" sz="2050" i="1">
                <a:latin typeface="DejaVu Sans"/>
                <a:cs typeface="DejaVu Sans"/>
              </a:rPr>
            </a:br>
            <a:r>
              <a:rPr lang="en-US" sz="2050" i="1">
                <a:latin typeface="DejaVu Sans"/>
                <a:cs typeface="DejaVu Sans"/>
              </a:rPr>
              <a:t>partner may first</a:t>
            </a:r>
            <a:br>
              <a:rPr lang="en-US" sz="2050" i="1">
                <a:latin typeface="DejaVu Sans"/>
                <a:cs typeface="DejaVu Sans"/>
              </a:rPr>
            </a:br>
            <a:r>
              <a:rPr lang="en-US" sz="2050" i="1">
                <a:latin typeface="DejaVu Sans"/>
                <a:cs typeface="DejaVu Sans"/>
              </a:rPr>
              <a:t>remember your </a:t>
            </a:r>
            <a:br>
              <a:rPr lang="en-US" sz="2050" i="1">
                <a:latin typeface="DejaVu Sans"/>
                <a:cs typeface="DejaVu Sans"/>
              </a:rPr>
            </a:br>
            <a:r>
              <a:rPr lang="en-US" sz="2050" i="1">
                <a:latin typeface="DejaVu Sans"/>
                <a:cs typeface="DejaVu Sans"/>
              </a:rPr>
              <a:t>friendliness, your </a:t>
            </a:r>
            <a:br>
              <a:rPr lang="en-US" sz="2050" i="1">
                <a:latin typeface="DejaVu Sans"/>
                <a:cs typeface="DejaVu Sans"/>
              </a:rPr>
            </a:br>
            <a:r>
              <a:rPr lang="en-US" sz="2050" i="1">
                <a:latin typeface="DejaVu Sans"/>
                <a:cs typeface="DejaVu Sans"/>
              </a:rPr>
              <a:t>hospitality and </a:t>
            </a:r>
            <a:br>
              <a:rPr lang="en-US" sz="2050" i="1">
                <a:latin typeface="DejaVu Sans"/>
                <a:cs typeface="DejaVu Sans"/>
              </a:rPr>
            </a:br>
            <a:r>
              <a:rPr lang="en-US" sz="2050" i="1">
                <a:latin typeface="DejaVu Sans"/>
                <a:cs typeface="DejaVu Sans"/>
              </a:rPr>
              <a:t>your smile. </a:t>
            </a:r>
            <a:endParaRPr lang="en-US" sz="2050" i="1" dirty="0">
              <a:latin typeface="DejaVu Sans"/>
              <a:cs typeface="DejaVu Sans"/>
            </a:endParaRPr>
          </a:p>
        </p:txBody>
      </p:sp>
      <p:pic>
        <p:nvPicPr>
          <p:cNvPr id="11266" name="Picture 2" descr="C:\Users\valkova\Pictures\cat-2714331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9450" y="4479925"/>
            <a:ext cx="5829300"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p:nvPr/>
        </p:nvSpPr>
        <p:spPr>
          <a:xfrm>
            <a:off x="1158244" y="1664335"/>
            <a:ext cx="10506706" cy="430887"/>
          </a:xfrm>
          <a:prstGeom prst="rect">
            <a:avLst/>
          </a:prstGeom>
        </p:spPr>
        <p:txBody>
          <a:bodyPr vert="horz" wrap="square" lIns="0" tIns="0" rIns="0" bIns="0" rtlCol="0">
            <a:spAutoFit/>
          </a:bodyPr>
          <a:lstStyle/>
          <a:p>
            <a:pPr marL="12700">
              <a:lnSpc>
                <a:spcPct val="100000"/>
              </a:lnSpc>
            </a:pPr>
            <a:r>
              <a:rPr lang="de-DE" sz="2800" b="1" spc="-10" dirty="0">
                <a:latin typeface="DejaVu Sans"/>
                <a:cs typeface="DejaVu Sans"/>
              </a:rPr>
              <a:t>General </a:t>
            </a:r>
            <a:r>
              <a:rPr lang="de-DE" sz="2800" b="1" spc="-10" dirty="0" err="1">
                <a:latin typeface="DejaVu Sans"/>
                <a:cs typeface="DejaVu Sans"/>
              </a:rPr>
              <a:t>rules</a:t>
            </a:r>
            <a:r>
              <a:rPr lang="de-DE" sz="2800" b="1" spc="-10" dirty="0">
                <a:latin typeface="DejaVu Sans"/>
                <a:cs typeface="DejaVu Sans"/>
              </a:rPr>
              <a:t> </a:t>
            </a:r>
            <a:r>
              <a:rPr lang="de-DE" sz="2800" b="1" spc="-10" dirty="0" err="1">
                <a:latin typeface="DejaVu Sans"/>
                <a:cs typeface="DejaVu Sans"/>
              </a:rPr>
              <a:t>for</a:t>
            </a:r>
            <a:r>
              <a:rPr lang="de-DE" sz="2800" b="1" spc="-10" dirty="0">
                <a:latin typeface="DejaVu Sans"/>
                <a:cs typeface="DejaVu Sans"/>
              </a:rPr>
              <a:t> </a:t>
            </a:r>
            <a:r>
              <a:rPr lang="de-DE" sz="2800" b="1" spc="-10" err="1">
                <a:latin typeface="DejaVu Sans"/>
                <a:cs typeface="DejaVu Sans"/>
              </a:rPr>
              <a:t>preparing</a:t>
            </a:r>
            <a:r>
              <a:rPr lang="de-DE" sz="2800" b="1" spc="-10">
                <a:latin typeface="DejaVu Sans"/>
                <a:cs typeface="DejaVu Sans"/>
              </a:rPr>
              <a:t> negotiations</a:t>
            </a:r>
            <a:endParaRPr lang="de-DE" sz="2800" b="1" spc="-10" dirty="0">
              <a:latin typeface="DejaVu Sans"/>
              <a:cs typeface="DejaVu Sans"/>
            </a:endParaRPr>
          </a:p>
        </p:txBody>
      </p:sp>
      <p:sp>
        <p:nvSpPr>
          <p:cNvPr id="2" name="Foliennummernplatzhalter 1">
            <a:extLst>
              <a:ext uri="{FF2B5EF4-FFF2-40B4-BE49-F238E27FC236}">
                <a16:creationId xmlns:a16="http://schemas.microsoft.com/office/drawing/2014/main" id="{97B5AFDD-F8D5-4551-A61B-BE388EEFDB16}"/>
              </a:ext>
            </a:extLst>
          </p:cNvPr>
          <p:cNvSpPr>
            <a:spLocks noGrp="1"/>
          </p:cNvSpPr>
          <p:nvPr>
            <p:ph type="sldNum" sz="quarter" idx="7"/>
          </p:nvPr>
        </p:nvSpPr>
        <p:spPr/>
        <p:txBody>
          <a:bodyPr/>
          <a:lstStyle/>
          <a:p>
            <a:fld id="{B6F15528-21DE-4FAA-801E-634DDDAF4B2B}" type="slidenum">
              <a:rPr lang="de-DE" smtClean="0"/>
              <a:t>11</a:t>
            </a:fld>
            <a:endParaRPr lang="de-DE"/>
          </a:p>
        </p:txBody>
      </p:sp>
      <p:sp>
        <p:nvSpPr>
          <p:cNvPr id="3" name="Fußzeilenplatzhalter 2">
            <a:extLst>
              <a:ext uri="{FF2B5EF4-FFF2-40B4-BE49-F238E27FC236}">
                <a16:creationId xmlns:a16="http://schemas.microsoft.com/office/drawing/2014/main" id="{467C9CCA-BA58-463B-A8B8-B91E8EAA0337}"/>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37137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1167763" y="2193925"/>
            <a:ext cx="10690865" cy="1326004"/>
          </a:xfrm>
          <a:prstGeom prst="rect">
            <a:avLst/>
          </a:prstGeom>
        </p:spPr>
        <p:txBody>
          <a:bodyPr vert="horz" wrap="square" lIns="0" tIns="0" rIns="0" bIns="0" rtlCol="0">
            <a:spAutoFit/>
          </a:bodyPr>
          <a:lstStyle/>
          <a:p>
            <a:pPr marL="74931">
              <a:lnSpc>
                <a:spcPct val="100000"/>
              </a:lnSpc>
              <a:spcBef>
                <a:spcPts val="480"/>
              </a:spcBef>
              <a:buSzPct val="143902"/>
              <a:tabLst>
                <a:tab pos="289560" algn="l"/>
              </a:tabLst>
            </a:pPr>
            <a:r>
              <a:rPr lang="en-US" sz="2050" b="1" dirty="0">
                <a:latin typeface="DejaVu Sans"/>
                <a:cs typeface="DejaVu Sans"/>
              </a:rPr>
              <a:t>Ethics and reliability</a:t>
            </a:r>
          </a:p>
          <a:p>
            <a:pPr marL="74931">
              <a:lnSpc>
                <a:spcPct val="100000"/>
              </a:lnSpc>
              <a:spcBef>
                <a:spcPts val="480"/>
              </a:spcBef>
              <a:buSzPct val="143902"/>
              <a:tabLst>
                <a:tab pos="289560" algn="l"/>
              </a:tabLst>
            </a:pPr>
            <a:r>
              <a:rPr lang="en-US" sz="2050">
                <a:latin typeface="DejaVu Sans"/>
                <a:cs typeface="DejaVu Sans"/>
              </a:rPr>
              <a:t>Both </a:t>
            </a:r>
            <a:r>
              <a:rPr lang="en-US" sz="2050" dirty="0">
                <a:latin typeface="DejaVu Sans"/>
                <a:cs typeface="DejaVu Sans"/>
              </a:rPr>
              <a:t>sides in a negotiation must trust that the other party will follow through on promises and agreements. You must have </a:t>
            </a:r>
            <a:r>
              <a:rPr lang="en-US" sz="2050">
                <a:latin typeface="DejaVu Sans"/>
                <a:cs typeface="DejaVu Sans"/>
              </a:rPr>
              <a:t>the necessary skills and competences to execute and perform after </a:t>
            </a:r>
            <a:r>
              <a:rPr lang="en-US" sz="2050" dirty="0">
                <a:latin typeface="DejaVu Sans"/>
                <a:cs typeface="DejaVu Sans"/>
              </a:rPr>
              <a:t>bargaining ends.</a:t>
            </a:r>
            <a:endParaRPr lang="en-US" sz="2050" i="1" dirty="0">
              <a:latin typeface="DejaVu Sans"/>
              <a:cs typeface="DejaVu Sans"/>
            </a:endParaRPr>
          </a:p>
        </p:txBody>
      </p:sp>
      <p:pic>
        <p:nvPicPr>
          <p:cNvPr id="12290" name="Picture 2" descr="C:\Users\valkova\Pictures\chains-4025109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475" y="4149443"/>
            <a:ext cx="6889439" cy="410495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p:nvPr/>
        </p:nvSpPr>
        <p:spPr>
          <a:xfrm>
            <a:off x="1158244" y="1664335"/>
            <a:ext cx="10506706" cy="430887"/>
          </a:xfrm>
          <a:prstGeom prst="rect">
            <a:avLst/>
          </a:prstGeom>
        </p:spPr>
        <p:txBody>
          <a:bodyPr vert="horz" wrap="square" lIns="0" tIns="0" rIns="0" bIns="0" rtlCol="0">
            <a:spAutoFit/>
          </a:bodyPr>
          <a:lstStyle/>
          <a:p>
            <a:pPr marL="12700">
              <a:lnSpc>
                <a:spcPct val="100000"/>
              </a:lnSpc>
            </a:pPr>
            <a:r>
              <a:rPr lang="de-DE" sz="2800" b="1" spc="-10" dirty="0">
                <a:latin typeface="DejaVu Sans"/>
                <a:cs typeface="DejaVu Sans"/>
              </a:rPr>
              <a:t>General </a:t>
            </a:r>
            <a:r>
              <a:rPr lang="de-DE" sz="2800" b="1" spc="-10" dirty="0" err="1">
                <a:latin typeface="DejaVu Sans"/>
                <a:cs typeface="DejaVu Sans"/>
              </a:rPr>
              <a:t>rules</a:t>
            </a:r>
            <a:r>
              <a:rPr lang="de-DE" sz="2800" b="1" spc="-10" dirty="0">
                <a:latin typeface="DejaVu Sans"/>
                <a:cs typeface="DejaVu Sans"/>
              </a:rPr>
              <a:t> </a:t>
            </a:r>
            <a:r>
              <a:rPr lang="de-DE" sz="2800" b="1" spc="-10" dirty="0" err="1">
                <a:latin typeface="DejaVu Sans"/>
                <a:cs typeface="DejaVu Sans"/>
              </a:rPr>
              <a:t>for</a:t>
            </a:r>
            <a:r>
              <a:rPr lang="de-DE" sz="2800" b="1" spc="-10" dirty="0">
                <a:latin typeface="DejaVu Sans"/>
                <a:cs typeface="DejaVu Sans"/>
              </a:rPr>
              <a:t> </a:t>
            </a:r>
            <a:r>
              <a:rPr lang="de-DE" sz="2800" b="1" spc="-10" err="1">
                <a:latin typeface="DejaVu Sans"/>
                <a:cs typeface="DejaVu Sans"/>
              </a:rPr>
              <a:t>preparing</a:t>
            </a:r>
            <a:r>
              <a:rPr lang="de-DE" sz="2800" b="1" spc="-10">
                <a:latin typeface="DejaVu Sans"/>
                <a:cs typeface="DejaVu Sans"/>
              </a:rPr>
              <a:t> negotiations</a:t>
            </a:r>
            <a:endParaRPr lang="de-DE" sz="2800" b="1" spc="-10" dirty="0">
              <a:latin typeface="DejaVu Sans"/>
              <a:cs typeface="DejaVu Sans"/>
            </a:endParaRPr>
          </a:p>
        </p:txBody>
      </p:sp>
      <p:sp>
        <p:nvSpPr>
          <p:cNvPr id="2" name="Foliennummernplatzhalter 1">
            <a:extLst>
              <a:ext uri="{FF2B5EF4-FFF2-40B4-BE49-F238E27FC236}">
                <a16:creationId xmlns:a16="http://schemas.microsoft.com/office/drawing/2014/main" id="{44579738-8919-4856-9443-EC71E203F1F6}"/>
              </a:ext>
            </a:extLst>
          </p:cNvPr>
          <p:cNvSpPr>
            <a:spLocks noGrp="1"/>
          </p:cNvSpPr>
          <p:nvPr>
            <p:ph type="sldNum" sz="quarter" idx="7"/>
          </p:nvPr>
        </p:nvSpPr>
        <p:spPr/>
        <p:txBody>
          <a:bodyPr/>
          <a:lstStyle/>
          <a:p>
            <a:fld id="{B6F15528-21DE-4FAA-801E-634DDDAF4B2B}" type="slidenum">
              <a:rPr lang="de-DE" smtClean="0"/>
              <a:t>12</a:t>
            </a:fld>
            <a:endParaRPr lang="de-DE"/>
          </a:p>
        </p:txBody>
      </p:sp>
      <p:sp>
        <p:nvSpPr>
          <p:cNvPr id="3" name="Fußzeilenplatzhalter 2">
            <a:extLst>
              <a:ext uri="{FF2B5EF4-FFF2-40B4-BE49-F238E27FC236}">
                <a16:creationId xmlns:a16="http://schemas.microsoft.com/office/drawing/2014/main" id="{DFB2D317-0298-44E0-AB5A-0D0A244CAA78}"/>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158336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58244" y="2542863"/>
            <a:ext cx="10671650" cy="3252172"/>
          </a:xfrm>
          <a:prstGeom prst="rect">
            <a:avLst/>
          </a:prstGeom>
        </p:spPr>
        <p:txBody>
          <a:bodyPr wrap="square">
            <a:spAutoFit/>
          </a:bodyPr>
          <a:lstStyle/>
          <a:p>
            <a:pPr marL="74931">
              <a:spcBef>
                <a:spcPts val="480"/>
              </a:spcBef>
              <a:buSzPct val="143902"/>
              <a:tabLst>
                <a:tab pos="289560" algn="l"/>
              </a:tabLst>
            </a:pPr>
            <a:r>
              <a:rPr lang="en-GB" sz="2050">
                <a:latin typeface="DejaVu Sans"/>
                <a:cs typeface="DejaVu Sans"/>
              </a:rPr>
              <a:t>The following </a:t>
            </a:r>
            <a:r>
              <a:rPr lang="en-GB" sz="2050" dirty="0">
                <a:latin typeface="DejaVu Sans"/>
                <a:cs typeface="DejaVu Sans"/>
              </a:rPr>
              <a:t>concepts will serve as examples for the theoretical work that has </a:t>
            </a:r>
            <a:r>
              <a:rPr lang="en-GB" sz="2050">
                <a:latin typeface="DejaVu Sans"/>
                <a:cs typeface="DejaVu Sans"/>
              </a:rPr>
              <a:t>been realised on negotiation. It’s a selection and not meant to be representative for the whole academic work on the topic. We will concentrate on the following:</a:t>
            </a:r>
          </a:p>
          <a:p>
            <a:pPr marL="417831" indent="-342900">
              <a:spcBef>
                <a:spcPts val="480"/>
              </a:spcBef>
              <a:buSzPct val="143902"/>
              <a:buFont typeface="Wingdings" panose="05000000000000000000" pitchFamily="2" charset="2"/>
              <a:buChar char="Ø"/>
              <a:tabLst>
                <a:tab pos="289560" algn="l"/>
              </a:tabLst>
            </a:pPr>
            <a:endParaRPr lang="en-GB" sz="2050">
              <a:latin typeface="DejaVu Sans"/>
              <a:cs typeface="DejaVu Sans"/>
            </a:endParaRPr>
          </a:p>
          <a:p>
            <a:pPr marL="417831" indent="-342900">
              <a:spcBef>
                <a:spcPts val="480"/>
              </a:spcBef>
              <a:buSzPct val="143902"/>
              <a:buFont typeface="Wingdings" panose="05000000000000000000" pitchFamily="2" charset="2"/>
              <a:buChar char="Ø"/>
              <a:tabLst>
                <a:tab pos="289560" algn="l"/>
              </a:tabLst>
            </a:pPr>
            <a:r>
              <a:rPr lang="en-GB" sz="2050">
                <a:latin typeface="DejaVu Sans"/>
                <a:cs typeface="DejaVu Sans"/>
              </a:rPr>
              <a:t>The Harvard Negotiation Method </a:t>
            </a:r>
          </a:p>
          <a:p>
            <a:pPr marL="417831" indent="-342900">
              <a:spcBef>
                <a:spcPts val="480"/>
              </a:spcBef>
              <a:buSzPct val="143902"/>
              <a:buFont typeface="Wingdings" panose="05000000000000000000" pitchFamily="2" charset="2"/>
              <a:buChar char="Ø"/>
              <a:tabLst>
                <a:tab pos="289560" algn="l"/>
              </a:tabLst>
            </a:pPr>
            <a:r>
              <a:rPr lang="en-GB" sz="2050">
                <a:latin typeface="DejaVu Sans"/>
                <a:cs typeface="DejaVu Sans"/>
              </a:rPr>
              <a:t>BATNA</a:t>
            </a:r>
          </a:p>
          <a:p>
            <a:pPr marL="417831" indent="-342900">
              <a:spcBef>
                <a:spcPts val="480"/>
              </a:spcBef>
              <a:buSzPct val="143902"/>
              <a:buFont typeface="Wingdings" panose="05000000000000000000" pitchFamily="2" charset="2"/>
              <a:buChar char="Ø"/>
              <a:tabLst>
                <a:tab pos="289560" algn="l"/>
              </a:tabLst>
            </a:pPr>
            <a:r>
              <a:rPr lang="en-GB" sz="2050">
                <a:latin typeface="DejaVu Sans"/>
                <a:cs typeface="DejaVu Sans"/>
              </a:rPr>
              <a:t>The differentiation of distributive vs integrative negotiation</a:t>
            </a:r>
          </a:p>
          <a:p>
            <a:pPr marL="74931">
              <a:spcBef>
                <a:spcPts val="480"/>
              </a:spcBef>
              <a:buSzPct val="143902"/>
              <a:tabLst>
                <a:tab pos="289560" algn="l"/>
              </a:tabLst>
            </a:pPr>
            <a:endParaRPr lang="en-GB" sz="2050" dirty="0">
              <a:latin typeface="DejaVu Sans"/>
              <a:cs typeface="DejaVu Sans"/>
            </a:endParaRPr>
          </a:p>
        </p:txBody>
      </p:sp>
      <p:sp>
        <p:nvSpPr>
          <p:cNvPr id="4" name="Foliennummernplatzhalter 3">
            <a:extLst>
              <a:ext uri="{FF2B5EF4-FFF2-40B4-BE49-F238E27FC236}">
                <a16:creationId xmlns:a16="http://schemas.microsoft.com/office/drawing/2014/main" id="{C100E38A-B5AB-40DC-AD73-B323ECDBA594}"/>
              </a:ext>
            </a:extLst>
          </p:cNvPr>
          <p:cNvSpPr>
            <a:spLocks noGrp="1"/>
          </p:cNvSpPr>
          <p:nvPr>
            <p:ph type="sldNum" sz="quarter" idx="7"/>
          </p:nvPr>
        </p:nvSpPr>
        <p:spPr/>
        <p:txBody>
          <a:bodyPr/>
          <a:lstStyle/>
          <a:p>
            <a:fld id="{B6F15528-21DE-4FAA-801E-634DDDAF4B2B}" type="slidenum">
              <a:rPr lang="de-DE" smtClean="0"/>
              <a:t>13</a:t>
            </a:fld>
            <a:endParaRPr lang="de-DE"/>
          </a:p>
        </p:txBody>
      </p:sp>
      <p:sp>
        <p:nvSpPr>
          <p:cNvPr id="7" name="Fußzeilenplatzhalter 6">
            <a:extLst>
              <a:ext uri="{FF2B5EF4-FFF2-40B4-BE49-F238E27FC236}">
                <a16:creationId xmlns:a16="http://schemas.microsoft.com/office/drawing/2014/main" id="{E5E5815E-BBA2-47A5-822E-F1267669EA87}"/>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
        <p:nvSpPr>
          <p:cNvPr id="13" name="object 2">
            <a:extLst>
              <a:ext uri="{FF2B5EF4-FFF2-40B4-BE49-F238E27FC236}">
                <a16:creationId xmlns:a16="http://schemas.microsoft.com/office/drawing/2014/main" id="{67D86240-CBB8-479A-8912-8CEEF0E8F677}"/>
              </a:ext>
            </a:extLst>
          </p:cNvPr>
          <p:cNvSpPr txBox="1"/>
          <p:nvPr/>
        </p:nvSpPr>
        <p:spPr>
          <a:xfrm>
            <a:off x="1158244" y="1794845"/>
            <a:ext cx="10700384" cy="430887"/>
          </a:xfrm>
          <a:prstGeom prst="rect">
            <a:avLst/>
          </a:prstGeom>
        </p:spPr>
        <p:txBody>
          <a:bodyPr vert="horz" wrap="square" lIns="0" tIns="0" rIns="0" bIns="0" rtlCol="0">
            <a:spAutoFit/>
          </a:bodyPr>
          <a:lstStyle/>
          <a:p>
            <a:pPr marL="12700">
              <a:lnSpc>
                <a:spcPct val="100000"/>
              </a:lnSpc>
            </a:pPr>
            <a:r>
              <a:rPr lang="de-DE" sz="2800" b="1" spc="-10">
                <a:latin typeface="DejaVu Sans"/>
                <a:cs typeface="DejaVu Sans"/>
              </a:rPr>
              <a:t>The Conceptualisation of </a:t>
            </a:r>
            <a:r>
              <a:rPr lang="cs-CZ" sz="2800" b="1" spc="-10">
                <a:latin typeface="DejaVu Sans"/>
                <a:cs typeface="DejaVu Sans"/>
              </a:rPr>
              <a:t>Method</a:t>
            </a:r>
            <a:r>
              <a:rPr lang="de-DE" sz="2800" b="1" spc="-10">
                <a:latin typeface="DejaVu Sans"/>
                <a:cs typeface="DejaVu Sans"/>
              </a:rPr>
              <a:t>s</a:t>
            </a:r>
            <a:endParaRPr lang="de-DE" sz="2800" b="1" spc="-10" dirty="0">
              <a:latin typeface="DejaVu Sans"/>
              <a:cs typeface="DejaVu Sans"/>
            </a:endParaRPr>
          </a:p>
        </p:txBody>
      </p:sp>
      <p:sp>
        <p:nvSpPr>
          <p:cNvPr id="6" name="Rechteck 5">
            <a:extLst>
              <a:ext uri="{FF2B5EF4-FFF2-40B4-BE49-F238E27FC236}">
                <a16:creationId xmlns:a16="http://schemas.microsoft.com/office/drawing/2014/main" id="{2B7B0FBD-1EAD-46CB-899D-0EAB93B0246D}"/>
              </a:ext>
            </a:extLst>
          </p:cNvPr>
          <p:cNvSpPr/>
          <p:nvPr/>
        </p:nvSpPr>
        <p:spPr>
          <a:xfrm>
            <a:off x="1163034" y="7272521"/>
            <a:ext cx="10671650" cy="1418337"/>
          </a:xfrm>
          <a:prstGeom prst="rect">
            <a:avLst/>
          </a:prstGeom>
        </p:spPr>
        <p:txBody>
          <a:bodyPr wrap="square">
            <a:spAutoFit/>
          </a:bodyPr>
          <a:lstStyle/>
          <a:p>
            <a:pPr marL="74931">
              <a:spcBef>
                <a:spcPts val="480"/>
              </a:spcBef>
              <a:buSzPct val="143902"/>
              <a:tabLst>
                <a:tab pos="289560" algn="l"/>
              </a:tabLst>
            </a:pPr>
            <a:r>
              <a:rPr lang="en-GB" sz="2050">
                <a:latin typeface="DejaVu Sans"/>
                <a:cs typeface="DejaVu Sans"/>
              </a:rPr>
              <a:t>Further reading:</a:t>
            </a:r>
          </a:p>
          <a:p>
            <a:pPr marL="74931">
              <a:spcBef>
                <a:spcPts val="480"/>
              </a:spcBef>
              <a:buSzPct val="143902"/>
              <a:tabLst>
                <a:tab pos="289560" algn="l"/>
              </a:tabLst>
            </a:pPr>
            <a:r>
              <a:rPr lang="en-US" sz="2050">
                <a:latin typeface="DejaVu Sans"/>
                <a:cs typeface="DejaVu Sans"/>
              </a:rPr>
              <a:t>Stokes, L.C., Selin, N.E. The mercury game: evaluating a negotiation simulation that teaches students about science-policy interactions. J Environ Stud Sci 6, 597–605 (2016). </a:t>
            </a:r>
            <a:r>
              <a:rPr lang="en-US" sz="2050">
                <a:latin typeface="DejaVu Sans"/>
                <a:cs typeface="DejaVu Sans"/>
                <a:hlinkClick r:id="rId3"/>
              </a:rPr>
              <a:t>https://doi.org/10.1007/s13412-014-0183-y</a:t>
            </a:r>
            <a:endParaRPr lang="en-GB" sz="2050">
              <a:latin typeface="DejaVu Sans"/>
              <a:cs typeface="DejaVu Sans"/>
            </a:endParaRPr>
          </a:p>
        </p:txBody>
      </p:sp>
    </p:spTree>
    <p:extLst>
      <p:ext uri="{BB962C8B-B14F-4D97-AF65-F5344CB8AC3E}">
        <p14:creationId xmlns:p14="http://schemas.microsoft.com/office/powerpoint/2010/main" val="39249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58244" y="2542863"/>
            <a:ext cx="10671650" cy="3947234"/>
          </a:xfrm>
          <a:prstGeom prst="rect">
            <a:avLst/>
          </a:prstGeom>
        </p:spPr>
        <p:txBody>
          <a:bodyPr wrap="square">
            <a:spAutoFit/>
          </a:bodyPr>
          <a:lstStyle/>
          <a:p>
            <a:pPr marL="417831" indent="-342900">
              <a:spcBef>
                <a:spcPts val="480"/>
              </a:spcBef>
              <a:buSzPct val="143902"/>
              <a:buFont typeface="Wingdings" panose="05000000000000000000" pitchFamily="2" charset="2"/>
              <a:buChar char="Ø"/>
              <a:tabLst>
                <a:tab pos="289560" algn="l"/>
              </a:tabLst>
            </a:pPr>
            <a:r>
              <a:rPr lang="en-US" sz="2050">
                <a:latin typeface="DejaVu Sans"/>
                <a:cs typeface="DejaVu Sans"/>
              </a:rPr>
              <a:t>This negotiation method was first introduced by Fisher and Ury in 1981 in a publication called “Getting to Yes”</a:t>
            </a:r>
          </a:p>
          <a:p>
            <a:pPr marL="417831" indent="-342900">
              <a:spcBef>
                <a:spcPts val="480"/>
              </a:spcBef>
              <a:buSzPct val="143902"/>
              <a:buFont typeface="Wingdings" panose="05000000000000000000" pitchFamily="2" charset="2"/>
              <a:buChar char="Ø"/>
              <a:tabLst>
                <a:tab pos="289560" algn="l"/>
              </a:tabLst>
            </a:pPr>
            <a:r>
              <a:rPr lang="en-US" sz="2050">
                <a:latin typeface="DejaVu Sans"/>
                <a:cs typeface="DejaVu Sans"/>
              </a:rPr>
              <a:t>Since then it is successfully used for negotiations and it is part of the curriculum at Harvard Law School</a:t>
            </a:r>
          </a:p>
          <a:p>
            <a:pPr marL="417831" indent="-342900">
              <a:spcBef>
                <a:spcPts val="480"/>
              </a:spcBef>
              <a:buSzPct val="143902"/>
              <a:buFont typeface="Wingdings" panose="05000000000000000000" pitchFamily="2" charset="2"/>
              <a:buChar char="Ø"/>
              <a:tabLst>
                <a:tab pos="289560" algn="l"/>
              </a:tabLst>
            </a:pPr>
            <a:r>
              <a:rPr lang="en-US" sz="2050">
                <a:latin typeface="DejaVu Sans"/>
              </a:rPr>
              <a:t>The Harvard Negotiation Method is based on communication and fair treatment</a:t>
            </a:r>
          </a:p>
          <a:p>
            <a:pPr marL="417831" indent="-342900">
              <a:spcBef>
                <a:spcPts val="480"/>
              </a:spcBef>
              <a:buSzPct val="143902"/>
              <a:buFont typeface="Wingdings" panose="05000000000000000000" pitchFamily="2" charset="2"/>
              <a:buChar char="Ø"/>
              <a:tabLst>
                <a:tab pos="289560" algn="l"/>
              </a:tabLst>
            </a:pPr>
            <a:r>
              <a:rPr lang="en-US" sz="2050">
                <a:latin typeface="DejaVu Sans"/>
              </a:rPr>
              <a:t>Using this method, you do always try to reach a win-win situation</a:t>
            </a:r>
          </a:p>
          <a:p>
            <a:pPr marL="417831" indent="-342900">
              <a:spcBef>
                <a:spcPts val="480"/>
              </a:spcBef>
              <a:buSzPct val="143902"/>
              <a:buFont typeface="Wingdings" panose="05000000000000000000" pitchFamily="2" charset="2"/>
              <a:buChar char="Ø"/>
              <a:tabLst>
                <a:tab pos="289560" algn="l"/>
              </a:tabLst>
            </a:pPr>
            <a:r>
              <a:rPr lang="en-US" sz="2050">
                <a:latin typeface="DejaVu Sans"/>
              </a:rPr>
              <a:t>The method guarantees a high acceptance of the negotiation results on both sides </a:t>
            </a:r>
          </a:p>
          <a:p>
            <a:pPr marL="417831" indent="-342900">
              <a:spcBef>
                <a:spcPts val="480"/>
              </a:spcBef>
              <a:buSzPct val="143902"/>
              <a:buFont typeface="Wingdings" panose="05000000000000000000" pitchFamily="2" charset="2"/>
              <a:buChar char="Ø"/>
              <a:tabLst>
                <a:tab pos="289560" algn="l"/>
              </a:tabLst>
            </a:pPr>
            <a:r>
              <a:rPr lang="en-US" sz="2050">
                <a:latin typeface="DejaVu Sans"/>
                <a:cs typeface="DejaVu Sans"/>
              </a:rPr>
              <a:t>It consists of four basic principles </a:t>
            </a:r>
          </a:p>
          <a:p>
            <a:pPr marL="417831" indent="-342900">
              <a:spcBef>
                <a:spcPts val="480"/>
              </a:spcBef>
              <a:buSzPct val="143902"/>
              <a:buFont typeface="Wingdings" panose="05000000000000000000" pitchFamily="2" charset="2"/>
              <a:buChar char="Ø"/>
              <a:tabLst>
                <a:tab pos="289560" algn="l"/>
              </a:tabLst>
            </a:pPr>
            <a:endParaRPr lang="de-DE" sz="2050" dirty="0">
              <a:latin typeface="DejaVu Sans"/>
              <a:cs typeface="DejaVu Sans"/>
            </a:endParaRPr>
          </a:p>
        </p:txBody>
      </p:sp>
      <p:sp>
        <p:nvSpPr>
          <p:cNvPr id="4" name="Foliennummernplatzhalter 3">
            <a:extLst>
              <a:ext uri="{FF2B5EF4-FFF2-40B4-BE49-F238E27FC236}">
                <a16:creationId xmlns:a16="http://schemas.microsoft.com/office/drawing/2014/main" id="{C100E38A-B5AB-40DC-AD73-B323ECDBA594}"/>
              </a:ext>
            </a:extLst>
          </p:cNvPr>
          <p:cNvSpPr>
            <a:spLocks noGrp="1"/>
          </p:cNvSpPr>
          <p:nvPr>
            <p:ph type="sldNum" sz="quarter" idx="7"/>
          </p:nvPr>
        </p:nvSpPr>
        <p:spPr/>
        <p:txBody>
          <a:bodyPr/>
          <a:lstStyle/>
          <a:p>
            <a:fld id="{B6F15528-21DE-4FAA-801E-634DDDAF4B2B}" type="slidenum">
              <a:rPr lang="de-DE" smtClean="0"/>
              <a:t>14</a:t>
            </a:fld>
            <a:endParaRPr lang="de-DE"/>
          </a:p>
        </p:txBody>
      </p:sp>
      <p:sp>
        <p:nvSpPr>
          <p:cNvPr id="7" name="Fußzeilenplatzhalter 6">
            <a:extLst>
              <a:ext uri="{FF2B5EF4-FFF2-40B4-BE49-F238E27FC236}">
                <a16:creationId xmlns:a16="http://schemas.microsoft.com/office/drawing/2014/main" id="{E5E5815E-BBA2-47A5-822E-F1267669EA87}"/>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
        <p:nvSpPr>
          <p:cNvPr id="13" name="object 2">
            <a:extLst>
              <a:ext uri="{FF2B5EF4-FFF2-40B4-BE49-F238E27FC236}">
                <a16:creationId xmlns:a16="http://schemas.microsoft.com/office/drawing/2014/main" id="{67D86240-CBB8-479A-8912-8CEEF0E8F677}"/>
              </a:ext>
            </a:extLst>
          </p:cNvPr>
          <p:cNvSpPr txBox="1"/>
          <p:nvPr/>
        </p:nvSpPr>
        <p:spPr>
          <a:xfrm>
            <a:off x="1158244" y="1794845"/>
            <a:ext cx="10700384" cy="430887"/>
          </a:xfrm>
          <a:prstGeom prst="rect">
            <a:avLst/>
          </a:prstGeom>
        </p:spPr>
        <p:txBody>
          <a:bodyPr vert="horz" wrap="square" lIns="0" tIns="0" rIns="0" bIns="0" rtlCol="0">
            <a:spAutoFit/>
          </a:bodyPr>
          <a:lstStyle/>
          <a:p>
            <a:pPr marL="12700">
              <a:lnSpc>
                <a:spcPct val="100000"/>
              </a:lnSpc>
            </a:pPr>
            <a:r>
              <a:rPr lang="de-DE" sz="2800" b="1" spc="-10">
                <a:latin typeface="DejaVu Sans"/>
                <a:cs typeface="DejaVu Sans"/>
              </a:rPr>
              <a:t>The </a:t>
            </a:r>
            <a:r>
              <a:rPr lang="cs-CZ" sz="2800" b="1" spc="-10">
                <a:latin typeface="DejaVu Sans"/>
                <a:cs typeface="DejaVu Sans"/>
              </a:rPr>
              <a:t>Harvard Negotiation Method</a:t>
            </a:r>
            <a:endParaRPr lang="de-DE" sz="2800" b="1" spc="-10" dirty="0">
              <a:latin typeface="DejaVu Sans"/>
              <a:cs typeface="DejaVu Sans"/>
            </a:endParaRPr>
          </a:p>
        </p:txBody>
      </p:sp>
    </p:spTree>
    <p:extLst>
      <p:ext uri="{BB962C8B-B14F-4D97-AF65-F5344CB8AC3E}">
        <p14:creationId xmlns:p14="http://schemas.microsoft.com/office/powerpoint/2010/main" val="326109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7950" y="8577104"/>
            <a:ext cx="10700384" cy="246221"/>
          </a:xfrm>
          <a:prstGeom prst="rect">
            <a:avLst/>
          </a:prstGeom>
        </p:spPr>
        <p:txBody>
          <a:bodyPr vert="horz" wrap="square" lIns="0" tIns="0" rIns="0" bIns="0" rtlCol="0">
            <a:spAutoFit/>
          </a:bodyPr>
          <a:lstStyle/>
          <a:p>
            <a:pPr marL="12700">
              <a:lnSpc>
                <a:spcPct val="100000"/>
              </a:lnSpc>
            </a:pPr>
            <a:r>
              <a:rPr lang="de-DE" sz="1600" b="1" spc="-10">
                <a:latin typeface="DejaVu Sans"/>
                <a:cs typeface="DejaVu Sans"/>
              </a:rPr>
              <a:t>Source</a:t>
            </a:r>
            <a:r>
              <a:rPr lang="de-DE" sz="1600" b="1" spc="-10" dirty="0">
                <a:latin typeface="DejaVu Sans"/>
                <a:cs typeface="DejaVu Sans"/>
              </a:rPr>
              <a:t>: </a:t>
            </a:r>
            <a:r>
              <a:rPr lang="en-US" sz="1600" u="sng" dirty="0">
                <a:hlinkClick r:id="rId3"/>
              </a:rPr>
              <a:t>https://www.inloox.com/company/blog/articles/getting-to-yes-how-to-negotiate-using-the-harvard-principle/</a:t>
            </a:r>
            <a:r>
              <a:rPr lang="en-US" sz="1600" u="sng" dirty="0"/>
              <a:t> </a:t>
            </a:r>
            <a:endParaRPr sz="1600" dirty="0">
              <a:latin typeface="DejaVu Sans"/>
              <a:cs typeface="DejaVu Sans"/>
            </a:endParaRPr>
          </a:p>
        </p:txBody>
      </p:sp>
      <p:sp>
        <p:nvSpPr>
          <p:cNvPr id="3" name="Rechteck 2"/>
          <p:cNvSpPr/>
          <p:nvPr/>
        </p:nvSpPr>
        <p:spPr>
          <a:xfrm>
            <a:off x="1158244" y="2542863"/>
            <a:ext cx="10671650" cy="1038746"/>
          </a:xfrm>
          <a:prstGeom prst="rect">
            <a:avLst/>
          </a:prstGeom>
        </p:spPr>
        <p:txBody>
          <a:bodyPr wrap="square">
            <a:spAutoFit/>
          </a:bodyPr>
          <a:lstStyle/>
          <a:p>
            <a:pPr marL="417831" indent="-342900">
              <a:spcBef>
                <a:spcPts val="480"/>
              </a:spcBef>
              <a:buSzPct val="143902"/>
              <a:buFont typeface="Wingdings" panose="05000000000000000000" pitchFamily="2" charset="2"/>
              <a:buChar char="Ø"/>
              <a:tabLst>
                <a:tab pos="289560" algn="l"/>
              </a:tabLst>
            </a:pPr>
            <a:r>
              <a:rPr lang="en-US" sz="2050" b="1" dirty="0">
                <a:latin typeface="DejaVu Sans"/>
                <a:cs typeface="DejaVu Sans"/>
              </a:rPr>
              <a:t>Discuss the subject matter</a:t>
            </a:r>
            <a:r>
              <a:rPr lang="en-US" sz="2050" b="1">
                <a:latin typeface="DejaVu Sans"/>
                <a:cs typeface="DejaVu Sans"/>
              </a:rPr>
              <a:t>: </a:t>
            </a:r>
            <a:r>
              <a:rPr lang="en-US" sz="2050">
                <a:latin typeface="DejaVu Sans"/>
                <a:cs typeface="DejaVu Sans"/>
              </a:rPr>
              <a:t>Concentrate on the facts and the task and leave personal aspects aside – but without running the risk of doing harm to the relationship</a:t>
            </a:r>
            <a:endParaRPr lang="de-DE" sz="2050" b="1" dirty="0">
              <a:latin typeface="DejaVu Sans"/>
              <a:cs typeface="DejaVu Sans"/>
            </a:endParaRPr>
          </a:p>
        </p:txBody>
      </p:sp>
      <p:sp>
        <p:nvSpPr>
          <p:cNvPr id="8" name="Rechteck 7"/>
          <p:cNvSpPr/>
          <p:nvPr/>
        </p:nvSpPr>
        <p:spPr>
          <a:xfrm>
            <a:off x="1137875" y="3593579"/>
            <a:ext cx="10671650" cy="1354217"/>
          </a:xfrm>
          <a:prstGeom prst="rect">
            <a:avLst/>
          </a:prstGeom>
        </p:spPr>
        <p:txBody>
          <a:bodyPr wrap="square">
            <a:spAutoFit/>
          </a:bodyPr>
          <a:lstStyle/>
          <a:p>
            <a:pPr marL="417831" indent="-342900">
              <a:spcBef>
                <a:spcPts val="480"/>
              </a:spcBef>
              <a:buSzPct val="143902"/>
              <a:buFont typeface="Wingdings" panose="05000000000000000000" pitchFamily="2" charset="2"/>
              <a:buChar char="Ø"/>
              <a:tabLst>
                <a:tab pos="289560" algn="l"/>
              </a:tabLst>
            </a:pPr>
            <a:r>
              <a:rPr lang="en-US" sz="2050" b="1" dirty="0">
                <a:latin typeface="DejaVu Sans"/>
                <a:cs typeface="DejaVu Sans"/>
              </a:rPr>
              <a:t>Focus on the interests</a:t>
            </a:r>
            <a:r>
              <a:rPr lang="en-US" sz="2050" b="1">
                <a:latin typeface="DejaVu Sans"/>
                <a:cs typeface="DejaVu Sans"/>
              </a:rPr>
              <a:t>: </a:t>
            </a:r>
            <a:r>
              <a:rPr lang="en-US" sz="2050">
                <a:latin typeface="DejaVu Sans"/>
                <a:cs typeface="DejaVu Sans"/>
              </a:rPr>
              <a:t>Try to identify the interests of each party and do not only consider the positions they formulate in the ongoing negotiation; the interests are the basic motivation, and they are sometimes hidden (visualizing the interests in a list may help) </a:t>
            </a:r>
            <a:endParaRPr lang="en-US" sz="2050" dirty="0">
              <a:latin typeface="DejaVu Sans"/>
              <a:cs typeface="DejaVu Sans"/>
            </a:endParaRPr>
          </a:p>
        </p:txBody>
      </p:sp>
      <p:sp>
        <p:nvSpPr>
          <p:cNvPr id="9" name="Rechteck 8"/>
          <p:cNvSpPr/>
          <p:nvPr/>
        </p:nvSpPr>
        <p:spPr>
          <a:xfrm>
            <a:off x="1137875" y="4954508"/>
            <a:ext cx="10671650" cy="1354217"/>
          </a:xfrm>
          <a:prstGeom prst="rect">
            <a:avLst/>
          </a:prstGeom>
        </p:spPr>
        <p:txBody>
          <a:bodyPr wrap="square">
            <a:spAutoFit/>
          </a:bodyPr>
          <a:lstStyle/>
          <a:p>
            <a:pPr marL="417831" indent="-342900">
              <a:spcBef>
                <a:spcPts val="480"/>
              </a:spcBef>
              <a:buSzPct val="143902"/>
              <a:buFont typeface="Wingdings" panose="05000000000000000000" pitchFamily="2" charset="2"/>
              <a:buChar char="Ø"/>
              <a:tabLst>
                <a:tab pos="289560" algn="l"/>
              </a:tabLst>
            </a:pPr>
            <a:r>
              <a:rPr lang="en-US" sz="2050" b="1" dirty="0">
                <a:latin typeface="DejaVu Sans"/>
                <a:cs typeface="DejaVu Sans"/>
              </a:rPr>
              <a:t>Develop alternatives</a:t>
            </a:r>
            <a:r>
              <a:rPr lang="en-US" sz="2050" b="1">
                <a:latin typeface="DejaVu Sans"/>
                <a:cs typeface="DejaVu Sans"/>
              </a:rPr>
              <a:t>: </a:t>
            </a:r>
            <a:r>
              <a:rPr lang="en-US" sz="2050">
                <a:latin typeface="DejaVu Sans"/>
                <a:cs typeface="DejaVu Sans"/>
              </a:rPr>
              <a:t>Do not try to find the “perfect” </a:t>
            </a:r>
            <a:r>
              <a:rPr lang="en-US" sz="2050" dirty="0">
                <a:latin typeface="DejaVu Sans"/>
                <a:cs typeface="DejaVu Sans"/>
              </a:rPr>
              <a:t>solution, because it </a:t>
            </a:r>
            <a:r>
              <a:rPr lang="en-US" sz="2050">
                <a:latin typeface="DejaVu Sans"/>
                <a:cs typeface="DejaVu Sans"/>
              </a:rPr>
              <a:t>usually does not exist, and try to avoid an </a:t>
            </a:r>
            <a:r>
              <a:rPr lang="en-US" sz="2050" dirty="0">
                <a:latin typeface="DejaVu Sans"/>
                <a:cs typeface="DejaVu Sans"/>
              </a:rPr>
              <a:t>“either-or</a:t>
            </a:r>
            <a:r>
              <a:rPr lang="en-US" sz="2050">
                <a:latin typeface="DejaVu Sans"/>
                <a:cs typeface="DejaVu Sans"/>
              </a:rPr>
              <a:t>" perception of things either; this will allow </a:t>
            </a:r>
            <a:r>
              <a:rPr lang="en-US" sz="2050" dirty="0">
                <a:latin typeface="DejaVu Sans"/>
                <a:cs typeface="DejaVu Sans"/>
              </a:rPr>
              <a:t>you to discover new options and develop </a:t>
            </a:r>
            <a:r>
              <a:rPr lang="en-US" sz="2050">
                <a:latin typeface="DejaVu Sans"/>
                <a:cs typeface="DejaVu Sans"/>
              </a:rPr>
              <a:t>alternative solutions (a </a:t>
            </a:r>
            <a:r>
              <a:rPr lang="en-US" sz="2050" dirty="0">
                <a:latin typeface="DejaVu Sans"/>
                <a:cs typeface="DejaVu Sans"/>
              </a:rPr>
              <a:t>mind </a:t>
            </a:r>
            <a:r>
              <a:rPr lang="en-US" sz="2050">
                <a:latin typeface="DejaVu Sans"/>
                <a:cs typeface="DejaVu Sans"/>
              </a:rPr>
              <a:t>map might be helpful)</a:t>
            </a:r>
            <a:endParaRPr lang="en-US" sz="2050" dirty="0">
              <a:latin typeface="DejaVu Sans"/>
              <a:cs typeface="DejaVu Sans"/>
            </a:endParaRPr>
          </a:p>
        </p:txBody>
      </p:sp>
      <p:sp>
        <p:nvSpPr>
          <p:cNvPr id="10" name="Rechteck 9"/>
          <p:cNvSpPr/>
          <p:nvPr/>
        </p:nvSpPr>
        <p:spPr>
          <a:xfrm>
            <a:off x="1137875" y="6369584"/>
            <a:ext cx="10671650" cy="1669688"/>
          </a:xfrm>
          <a:prstGeom prst="rect">
            <a:avLst/>
          </a:prstGeom>
        </p:spPr>
        <p:txBody>
          <a:bodyPr wrap="square">
            <a:spAutoFit/>
          </a:bodyPr>
          <a:lstStyle/>
          <a:p>
            <a:pPr marL="417831" indent="-342900">
              <a:spcBef>
                <a:spcPts val="480"/>
              </a:spcBef>
              <a:buSzPct val="143902"/>
              <a:buFont typeface="Wingdings" panose="05000000000000000000" pitchFamily="2" charset="2"/>
              <a:buChar char="Ø"/>
              <a:tabLst>
                <a:tab pos="289560" algn="l"/>
              </a:tabLst>
            </a:pPr>
            <a:r>
              <a:rPr lang="en-US" sz="2050" b="1" dirty="0">
                <a:latin typeface="DejaVu Sans"/>
                <a:cs typeface="DejaVu Sans"/>
              </a:rPr>
              <a:t>Objective decision criteria: </a:t>
            </a:r>
            <a:r>
              <a:rPr lang="en-US" sz="2050" dirty="0">
                <a:latin typeface="DejaVu Sans"/>
                <a:cs typeface="DejaVu Sans"/>
              </a:rPr>
              <a:t>Once you have developed potential solutions with your negotiation partner, the actual decision-making </a:t>
            </a:r>
            <a:r>
              <a:rPr lang="en-US" sz="2050">
                <a:latin typeface="DejaVu Sans"/>
                <a:cs typeface="DejaVu Sans"/>
              </a:rPr>
              <a:t>process begins; try to stick to objective </a:t>
            </a:r>
            <a:r>
              <a:rPr lang="en-US" sz="2050" dirty="0">
                <a:latin typeface="DejaVu Sans"/>
                <a:cs typeface="DejaVu Sans"/>
              </a:rPr>
              <a:t>decision </a:t>
            </a:r>
            <a:r>
              <a:rPr lang="en-US" sz="2050">
                <a:latin typeface="DejaVu Sans"/>
                <a:cs typeface="DejaVu Sans"/>
              </a:rPr>
              <a:t>criteria and </a:t>
            </a:r>
            <a:r>
              <a:rPr lang="en-US" sz="2050" dirty="0">
                <a:latin typeface="DejaVu Sans"/>
                <a:cs typeface="DejaVu Sans"/>
              </a:rPr>
              <a:t>evaluate all possible </a:t>
            </a:r>
            <a:r>
              <a:rPr lang="en-US" sz="2050">
                <a:latin typeface="DejaVu Sans"/>
                <a:cs typeface="DejaVu Sans"/>
              </a:rPr>
              <a:t>results accordingly; based </a:t>
            </a:r>
            <a:r>
              <a:rPr lang="en-US" sz="2050" dirty="0">
                <a:latin typeface="DejaVu Sans"/>
                <a:cs typeface="DejaVu Sans"/>
              </a:rPr>
              <a:t>on this evaluation you should be able to make a decision which unites </a:t>
            </a:r>
            <a:r>
              <a:rPr lang="en-US" sz="2050">
                <a:latin typeface="DejaVu Sans"/>
                <a:cs typeface="DejaVu Sans"/>
              </a:rPr>
              <a:t>all interests</a:t>
            </a:r>
            <a:endParaRPr lang="en-US" sz="2050" dirty="0">
              <a:latin typeface="DejaVu Sans"/>
              <a:cs typeface="DejaVu Sans"/>
            </a:endParaRPr>
          </a:p>
        </p:txBody>
      </p:sp>
      <p:sp>
        <p:nvSpPr>
          <p:cNvPr id="4" name="Foliennummernplatzhalter 3">
            <a:extLst>
              <a:ext uri="{FF2B5EF4-FFF2-40B4-BE49-F238E27FC236}">
                <a16:creationId xmlns:a16="http://schemas.microsoft.com/office/drawing/2014/main" id="{C100E38A-B5AB-40DC-AD73-B323ECDBA594}"/>
              </a:ext>
            </a:extLst>
          </p:cNvPr>
          <p:cNvSpPr>
            <a:spLocks noGrp="1"/>
          </p:cNvSpPr>
          <p:nvPr>
            <p:ph type="sldNum" sz="quarter" idx="7"/>
          </p:nvPr>
        </p:nvSpPr>
        <p:spPr/>
        <p:txBody>
          <a:bodyPr/>
          <a:lstStyle/>
          <a:p>
            <a:fld id="{B6F15528-21DE-4FAA-801E-634DDDAF4B2B}" type="slidenum">
              <a:rPr lang="de-DE" smtClean="0"/>
              <a:t>15</a:t>
            </a:fld>
            <a:endParaRPr lang="de-DE"/>
          </a:p>
        </p:txBody>
      </p:sp>
      <p:sp>
        <p:nvSpPr>
          <p:cNvPr id="7" name="Fußzeilenplatzhalter 6">
            <a:extLst>
              <a:ext uri="{FF2B5EF4-FFF2-40B4-BE49-F238E27FC236}">
                <a16:creationId xmlns:a16="http://schemas.microsoft.com/office/drawing/2014/main" id="{E5E5815E-BBA2-47A5-822E-F1267669EA87}"/>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
        <p:nvSpPr>
          <p:cNvPr id="13" name="object 2">
            <a:extLst>
              <a:ext uri="{FF2B5EF4-FFF2-40B4-BE49-F238E27FC236}">
                <a16:creationId xmlns:a16="http://schemas.microsoft.com/office/drawing/2014/main" id="{67D86240-CBB8-479A-8912-8CEEF0E8F677}"/>
              </a:ext>
            </a:extLst>
          </p:cNvPr>
          <p:cNvSpPr txBox="1"/>
          <p:nvPr/>
        </p:nvSpPr>
        <p:spPr>
          <a:xfrm>
            <a:off x="1158244" y="1794845"/>
            <a:ext cx="10700384" cy="430887"/>
          </a:xfrm>
          <a:prstGeom prst="rect">
            <a:avLst/>
          </a:prstGeom>
        </p:spPr>
        <p:txBody>
          <a:bodyPr vert="horz" wrap="square" lIns="0" tIns="0" rIns="0" bIns="0" rtlCol="0">
            <a:spAutoFit/>
          </a:bodyPr>
          <a:lstStyle/>
          <a:p>
            <a:pPr marL="12700">
              <a:lnSpc>
                <a:spcPct val="100000"/>
              </a:lnSpc>
            </a:pPr>
            <a:r>
              <a:rPr lang="de-DE" sz="2800" b="1" spc="-10">
                <a:latin typeface="DejaVu Sans"/>
                <a:cs typeface="DejaVu Sans"/>
              </a:rPr>
              <a:t>The </a:t>
            </a:r>
            <a:r>
              <a:rPr lang="cs-CZ" sz="2800" b="1" spc="-10">
                <a:latin typeface="DejaVu Sans"/>
                <a:cs typeface="DejaVu Sans"/>
              </a:rPr>
              <a:t>Harvard Negotiation Method</a:t>
            </a:r>
            <a:endParaRPr lang="de-DE" sz="2800" b="1" spc="-10" dirty="0">
              <a:latin typeface="DejaVu Sans"/>
              <a:cs typeface="DejaVu Sans"/>
            </a:endParaRPr>
          </a:p>
        </p:txBody>
      </p:sp>
    </p:spTree>
    <p:extLst>
      <p:ext uri="{BB962C8B-B14F-4D97-AF65-F5344CB8AC3E}">
        <p14:creationId xmlns:p14="http://schemas.microsoft.com/office/powerpoint/2010/main" val="5793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58244" y="2542863"/>
            <a:ext cx="10671650" cy="3690754"/>
          </a:xfrm>
          <a:prstGeom prst="rect">
            <a:avLst/>
          </a:prstGeom>
        </p:spPr>
        <p:txBody>
          <a:bodyPr wrap="square">
            <a:spAutoFit/>
          </a:bodyPr>
          <a:lstStyle/>
          <a:p>
            <a:pPr marL="417831" indent="-342900">
              <a:spcBef>
                <a:spcPts val="480"/>
              </a:spcBef>
              <a:buSzPct val="143902"/>
              <a:buFont typeface="Wingdings" panose="05000000000000000000" pitchFamily="2" charset="2"/>
              <a:buChar char="Ø"/>
              <a:tabLst>
                <a:tab pos="289560" algn="l"/>
              </a:tabLst>
            </a:pPr>
            <a:r>
              <a:rPr lang="en-US" sz="2050">
                <a:latin typeface="DejaVu Sans"/>
                <a:cs typeface="DejaVu Sans"/>
              </a:rPr>
              <a:t>BATNA ("Best Alternative To a Negotiated Agreement") is one of the key concepts that are used for describing and conceptualizing negotiation processes. If an agreement is not reached in a negotiation BATNA stands for the best alternative option that can be reached.</a:t>
            </a:r>
          </a:p>
          <a:p>
            <a:pPr marL="417831" indent="-342900">
              <a:spcBef>
                <a:spcPts val="480"/>
              </a:spcBef>
              <a:buSzPct val="143902"/>
              <a:buFont typeface="Wingdings" panose="05000000000000000000" pitchFamily="2" charset="2"/>
              <a:buChar char="Ø"/>
              <a:tabLst>
                <a:tab pos="289560" algn="l"/>
              </a:tabLst>
            </a:pPr>
            <a:r>
              <a:rPr lang="en-US" sz="2050">
                <a:latin typeface="DejaVu Sans"/>
                <a:cs typeface="DejaVu Sans"/>
              </a:rPr>
              <a:t>BATNA is a flexible point of reference that can be set by the negotiator as a threshold beyond the minimum and maximum margins of a negotiation. Thus, BATNA is part of the preparation for a negotiation and does not need to be communicated to the other party. </a:t>
            </a:r>
          </a:p>
          <a:p>
            <a:pPr marL="417831" indent="-342900">
              <a:spcBef>
                <a:spcPts val="480"/>
              </a:spcBef>
              <a:buSzPct val="143902"/>
              <a:buFont typeface="Wingdings" panose="05000000000000000000" pitchFamily="2" charset="2"/>
              <a:buChar char="Ø"/>
              <a:tabLst>
                <a:tab pos="289560" algn="l"/>
              </a:tabLst>
            </a:pPr>
            <a:r>
              <a:rPr lang="en-US" sz="2050">
                <a:latin typeface="DejaVu Sans"/>
                <a:cs typeface="DejaVu Sans"/>
              </a:rPr>
              <a:t>BATNA can be understood like a fallback option that allows the negotiator to avoid a situation in which you are running the risk of a negotiated conclusion which has a lower value than your BATNA. </a:t>
            </a:r>
            <a:endParaRPr lang="de-DE" sz="2050" dirty="0">
              <a:latin typeface="DejaVu Sans"/>
              <a:cs typeface="DejaVu Sans"/>
            </a:endParaRPr>
          </a:p>
        </p:txBody>
      </p:sp>
      <p:sp>
        <p:nvSpPr>
          <p:cNvPr id="4" name="Foliennummernplatzhalter 3">
            <a:extLst>
              <a:ext uri="{FF2B5EF4-FFF2-40B4-BE49-F238E27FC236}">
                <a16:creationId xmlns:a16="http://schemas.microsoft.com/office/drawing/2014/main" id="{C100E38A-B5AB-40DC-AD73-B323ECDBA594}"/>
              </a:ext>
            </a:extLst>
          </p:cNvPr>
          <p:cNvSpPr>
            <a:spLocks noGrp="1"/>
          </p:cNvSpPr>
          <p:nvPr>
            <p:ph type="sldNum" sz="quarter" idx="7"/>
          </p:nvPr>
        </p:nvSpPr>
        <p:spPr/>
        <p:txBody>
          <a:bodyPr/>
          <a:lstStyle/>
          <a:p>
            <a:fld id="{B6F15528-21DE-4FAA-801E-634DDDAF4B2B}" type="slidenum">
              <a:rPr lang="de-DE" smtClean="0"/>
              <a:t>16</a:t>
            </a:fld>
            <a:endParaRPr lang="de-DE"/>
          </a:p>
        </p:txBody>
      </p:sp>
      <p:sp>
        <p:nvSpPr>
          <p:cNvPr id="7" name="Fußzeilenplatzhalter 6">
            <a:extLst>
              <a:ext uri="{FF2B5EF4-FFF2-40B4-BE49-F238E27FC236}">
                <a16:creationId xmlns:a16="http://schemas.microsoft.com/office/drawing/2014/main" id="{E5E5815E-BBA2-47A5-822E-F1267669EA87}"/>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
        <p:nvSpPr>
          <p:cNvPr id="13" name="object 2">
            <a:extLst>
              <a:ext uri="{FF2B5EF4-FFF2-40B4-BE49-F238E27FC236}">
                <a16:creationId xmlns:a16="http://schemas.microsoft.com/office/drawing/2014/main" id="{67D86240-CBB8-479A-8912-8CEEF0E8F677}"/>
              </a:ext>
            </a:extLst>
          </p:cNvPr>
          <p:cNvSpPr txBox="1"/>
          <p:nvPr/>
        </p:nvSpPr>
        <p:spPr>
          <a:xfrm>
            <a:off x="1158244" y="1794845"/>
            <a:ext cx="10700384" cy="430887"/>
          </a:xfrm>
          <a:prstGeom prst="rect">
            <a:avLst/>
          </a:prstGeom>
        </p:spPr>
        <p:txBody>
          <a:bodyPr vert="horz" wrap="square" lIns="0" tIns="0" rIns="0" bIns="0" rtlCol="0">
            <a:spAutoFit/>
          </a:bodyPr>
          <a:lstStyle/>
          <a:p>
            <a:pPr marL="12700">
              <a:lnSpc>
                <a:spcPct val="100000"/>
              </a:lnSpc>
            </a:pPr>
            <a:r>
              <a:rPr lang="de-DE" sz="2800" b="1" spc="-10">
                <a:latin typeface="DejaVu Sans"/>
                <a:cs typeface="DejaVu Sans"/>
              </a:rPr>
              <a:t>BATNA</a:t>
            </a:r>
            <a:endParaRPr lang="de-DE" sz="2800" b="1" spc="-10" dirty="0">
              <a:latin typeface="DejaVu Sans"/>
              <a:cs typeface="DejaVu Sans"/>
            </a:endParaRPr>
          </a:p>
        </p:txBody>
      </p:sp>
    </p:spTree>
    <p:extLst>
      <p:ext uri="{BB962C8B-B14F-4D97-AF65-F5344CB8AC3E}">
        <p14:creationId xmlns:p14="http://schemas.microsoft.com/office/powerpoint/2010/main" val="31932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158244" y="2770371"/>
            <a:ext cx="10671650" cy="4744889"/>
          </a:xfrm>
          <a:prstGeom prst="rect">
            <a:avLst/>
          </a:prstGeom>
        </p:spPr>
        <p:txBody>
          <a:bodyPr wrap="square">
            <a:spAutoFit/>
          </a:bodyPr>
          <a:lstStyle/>
          <a:p>
            <a:pPr marL="417831" indent="-342900">
              <a:spcBef>
                <a:spcPts val="480"/>
              </a:spcBef>
              <a:buSzPct val="143902"/>
              <a:buFont typeface="Wingdings" panose="05000000000000000000" pitchFamily="2" charset="2"/>
              <a:buChar char="Ø"/>
              <a:tabLst>
                <a:tab pos="289560" algn="l"/>
              </a:tabLst>
            </a:pPr>
            <a:r>
              <a:rPr lang="en-US" sz="2050">
                <a:latin typeface="DejaVu Sans"/>
                <a:cs typeface="DejaVu Sans"/>
              </a:rPr>
              <a:t>The term “distributive” negotiation means that a negotiating partner concentrates on the fulfilment of his or her personal interests. No consideration is given to the loss that the other may have. “Integrative” negotiation, however, takes into account the common interests of all parties involved. This makes constructive solutions possible, which in the best case mean an advantage for all.</a:t>
            </a:r>
          </a:p>
          <a:p>
            <a:pPr marL="875031" lvl="1" indent="-342900">
              <a:spcBef>
                <a:spcPts val="480"/>
              </a:spcBef>
              <a:buSzPct val="143902"/>
              <a:buFont typeface="Wingdings" panose="05000000000000000000" pitchFamily="2" charset="2"/>
              <a:buChar char="Ø"/>
              <a:tabLst>
                <a:tab pos="289560" algn="l"/>
              </a:tabLst>
            </a:pPr>
            <a:r>
              <a:rPr lang="en-US" sz="2050">
                <a:latin typeface="DejaVu Sans"/>
                <a:cs typeface="DejaVu Sans"/>
              </a:rPr>
              <a:t>Distributive negotiation is sometimes denominated a “fixed-pie-strategy”, which means that each party obtains a definite portion of the “cake”. This negotiation strategy is useful of even mandatory when there a fix costs but only limited resources. </a:t>
            </a:r>
          </a:p>
          <a:p>
            <a:pPr marL="875031" lvl="1" indent="-342900">
              <a:spcBef>
                <a:spcPts val="480"/>
              </a:spcBef>
              <a:buSzPct val="143902"/>
              <a:buFont typeface="Wingdings" panose="05000000000000000000" pitchFamily="2" charset="2"/>
              <a:buChar char="Ø"/>
              <a:tabLst>
                <a:tab pos="289560" algn="l"/>
              </a:tabLst>
            </a:pPr>
            <a:r>
              <a:rPr lang="en-US" sz="2050">
                <a:latin typeface="DejaVu Sans"/>
                <a:cs typeface="DejaVu Sans"/>
              </a:rPr>
              <a:t>Integrative negotiation leads to a win-win-situation. It might be necessary to analyse the needs and wishes of the other party carefully to be able to show the advantages of your arguments. Still, each </a:t>
            </a:r>
            <a:r>
              <a:rPr lang="en-US" sz="2400"/>
              <a:t>has to give up something.</a:t>
            </a:r>
            <a:endParaRPr lang="de-DE" sz="2050" dirty="0">
              <a:latin typeface="DejaVu Sans"/>
              <a:cs typeface="DejaVu Sans"/>
            </a:endParaRPr>
          </a:p>
        </p:txBody>
      </p:sp>
      <p:sp>
        <p:nvSpPr>
          <p:cNvPr id="4" name="Foliennummernplatzhalter 3">
            <a:extLst>
              <a:ext uri="{FF2B5EF4-FFF2-40B4-BE49-F238E27FC236}">
                <a16:creationId xmlns:a16="http://schemas.microsoft.com/office/drawing/2014/main" id="{C100E38A-B5AB-40DC-AD73-B323ECDBA594}"/>
              </a:ext>
            </a:extLst>
          </p:cNvPr>
          <p:cNvSpPr>
            <a:spLocks noGrp="1"/>
          </p:cNvSpPr>
          <p:nvPr>
            <p:ph type="sldNum" sz="quarter" idx="7"/>
          </p:nvPr>
        </p:nvSpPr>
        <p:spPr/>
        <p:txBody>
          <a:bodyPr/>
          <a:lstStyle/>
          <a:p>
            <a:fld id="{B6F15528-21DE-4FAA-801E-634DDDAF4B2B}" type="slidenum">
              <a:rPr lang="de-DE" smtClean="0"/>
              <a:t>17</a:t>
            </a:fld>
            <a:endParaRPr lang="de-DE"/>
          </a:p>
        </p:txBody>
      </p:sp>
      <p:sp>
        <p:nvSpPr>
          <p:cNvPr id="7" name="Fußzeilenplatzhalter 6">
            <a:extLst>
              <a:ext uri="{FF2B5EF4-FFF2-40B4-BE49-F238E27FC236}">
                <a16:creationId xmlns:a16="http://schemas.microsoft.com/office/drawing/2014/main" id="{E5E5815E-BBA2-47A5-822E-F1267669EA87}"/>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
        <p:nvSpPr>
          <p:cNvPr id="13" name="object 2">
            <a:extLst>
              <a:ext uri="{FF2B5EF4-FFF2-40B4-BE49-F238E27FC236}">
                <a16:creationId xmlns:a16="http://schemas.microsoft.com/office/drawing/2014/main" id="{67D86240-CBB8-479A-8912-8CEEF0E8F677}"/>
              </a:ext>
            </a:extLst>
          </p:cNvPr>
          <p:cNvSpPr txBox="1"/>
          <p:nvPr/>
        </p:nvSpPr>
        <p:spPr>
          <a:xfrm>
            <a:off x="1158244" y="1736725"/>
            <a:ext cx="10700384" cy="1292662"/>
          </a:xfrm>
          <a:prstGeom prst="rect">
            <a:avLst/>
          </a:prstGeom>
        </p:spPr>
        <p:txBody>
          <a:bodyPr vert="horz" wrap="square" lIns="0" tIns="0" rIns="0" bIns="0" rtlCol="0">
            <a:spAutoFit/>
          </a:bodyPr>
          <a:lstStyle/>
          <a:p>
            <a:pPr marL="12700">
              <a:lnSpc>
                <a:spcPct val="100000"/>
              </a:lnSpc>
            </a:pPr>
            <a:r>
              <a:rPr lang="en-US" sz="2800" b="1" spc="-10">
                <a:latin typeface="DejaVu Sans"/>
                <a:cs typeface="DejaVu Sans"/>
              </a:rPr>
              <a:t>The differentiation of distributive vs integrative negotiation</a:t>
            </a:r>
          </a:p>
          <a:p>
            <a:pPr marL="12700">
              <a:lnSpc>
                <a:spcPct val="100000"/>
              </a:lnSpc>
            </a:pPr>
            <a:endParaRPr lang="de-DE" sz="2800" b="1" spc="-10" dirty="0">
              <a:latin typeface="DejaVu Sans"/>
              <a:cs typeface="DejaVu Sans"/>
            </a:endParaRPr>
          </a:p>
        </p:txBody>
      </p:sp>
    </p:spTree>
    <p:extLst>
      <p:ext uri="{BB962C8B-B14F-4D97-AF65-F5344CB8AC3E}">
        <p14:creationId xmlns:p14="http://schemas.microsoft.com/office/powerpoint/2010/main" val="405469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5217" y="1991897"/>
            <a:ext cx="10716265" cy="430887"/>
          </a:xfrm>
          <a:prstGeom prst="rect">
            <a:avLst/>
          </a:prstGeom>
        </p:spPr>
        <p:txBody>
          <a:bodyPr vert="horz" wrap="square" lIns="0" tIns="0" rIns="0" bIns="0" rtlCol="0">
            <a:spAutoFit/>
          </a:bodyPr>
          <a:lstStyle/>
          <a:p>
            <a:pPr marL="12700">
              <a:lnSpc>
                <a:spcPct val="100000"/>
              </a:lnSpc>
            </a:pPr>
            <a:r>
              <a:rPr lang="de-DE" spc="-10" dirty="0" err="1"/>
              <a:t>Exercise</a:t>
            </a:r>
            <a:r>
              <a:rPr lang="de-DE" spc="-10" dirty="0"/>
              <a:t>: „</a:t>
            </a:r>
            <a:r>
              <a:rPr lang="de-DE" spc="-10" dirty="0" err="1"/>
              <a:t>Self</a:t>
            </a:r>
            <a:r>
              <a:rPr lang="de-DE" spc="-10" dirty="0"/>
              <a:t>-reflexion“</a:t>
            </a:r>
            <a:endParaRPr dirty="0"/>
          </a:p>
        </p:txBody>
      </p:sp>
      <p:sp>
        <p:nvSpPr>
          <p:cNvPr id="3" name="object 3"/>
          <p:cNvSpPr txBox="1">
            <a:spLocks noGrp="1"/>
          </p:cNvSpPr>
          <p:nvPr>
            <p:ph type="body" idx="1"/>
          </p:nvPr>
        </p:nvSpPr>
        <p:spPr>
          <a:xfrm>
            <a:off x="2901950" y="2879725"/>
            <a:ext cx="9753600" cy="1514261"/>
          </a:xfrm>
          <a:prstGeom prst="rect">
            <a:avLst/>
          </a:prstGeom>
        </p:spPr>
        <p:txBody>
          <a:bodyPr vert="horz" wrap="square" lIns="0" tIns="0" rIns="0" bIns="0" rtlCol="0">
            <a:spAutoFit/>
          </a:bodyPr>
          <a:lstStyle/>
          <a:p>
            <a:pPr marL="1360805" marR="61594">
              <a:lnSpc>
                <a:spcPct val="119900"/>
              </a:lnSpc>
            </a:pPr>
            <a:r>
              <a:rPr lang="en-US" b="1" spc="-100" dirty="0"/>
              <a:t>Option 1: “Letter to myself”</a:t>
            </a:r>
          </a:p>
          <a:p>
            <a:pPr marL="1360805" marR="61594">
              <a:lnSpc>
                <a:spcPct val="119900"/>
              </a:lnSpc>
            </a:pPr>
            <a:r>
              <a:rPr lang="en-US" spc="-100" dirty="0"/>
              <a:t>Please take a card and write down the </a:t>
            </a:r>
            <a:r>
              <a:rPr lang="en-US" spc="-100"/>
              <a:t>answer to the </a:t>
            </a:r>
            <a:r>
              <a:rPr lang="en-US" spc="-100" dirty="0"/>
              <a:t>following question:</a:t>
            </a:r>
          </a:p>
          <a:p>
            <a:pPr marL="1360805" marR="61594">
              <a:lnSpc>
                <a:spcPct val="119900"/>
              </a:lnSpc>
            </a:pPr>
            <a:r>
              <a:rPr lang="en-US" b="1" i="1" spc="-100"/>
              <a:t>How can you make your negotiation a successful one?</a:t>
            </a:r>
            <a:endParaRPr lang="en-US" b="1" i="1" spc="-100" dirty="0"/>
          </a:p>
        </p:txBody>
      </p:sp>
      <p:sp>
        <p:nvSpPr>
          <p:cNvPr id="4" name="object 4"/>
          <p:cNvSpPr/>
          <p:nvPr/>
        </p:nvSpPr>
        <p:spPr>
          <a:xfrm>
            <a:off x="1144271" y="3407039"/>
            <a:ext cx="1242060" cy="1290318"/>
          </a:xfrm>
          <a:prstGeom prst="rect">
            <a:avLst/>
          </a:prstGeom>
          <a:blipFill>
            <a:blip r:embed="rId3" cstate="print"/>
            <a:stretch>
              <a:fillRect/>
            </a:stretch>
          </a:blipFill>
        </p:spPr>
        <p:txBody>
          <a:bodyPr wrap="square" lIns="0" tIns="0" rIns="0" bIns="0" rtlCol="0"/>
          <a:lstStyle/>
          <a:p>
            <a:endParaRPr/>
          </a:p>
        </p:txBody>
      </p:sp>
      <p:sp>
        <p:nvSpPr>
          <p:cNvPr id="7" name="Textfeld 6"/>
          <p:cNvSpPr txBox="1"/>
          <p:nvPr/>
        </p:nvSpPr>
        <p:spPr>
          <a:xfrm>
            <a:off x="4132861" y="7555979"/>
            <a:ext cx="8769350" cy="1038746"/>
          </a:xfrm>
          <a:prstGeom prst="rect">
            <a:avLst/>
          </a:prstGeom>
          <a:noFill/>
        </p:spPr>
        <p:txBody>
          <a:bodyPr wrap="square" rtlCol="0">
            <a:spAutoFit/>
          </a:bodyPr>
          <a:lstStyle/>
          <a:p>
            <a:r>
              <a:rPr lang="de-DE" sz="2050" b="1" spc="-100" dirty="0" err="1">
                <a:latin typeface="DejaVu Sans"/>
                <a:cs typeface="DejaVu Sans"/>
              </a:rPr>
              <a:t>Please</a:t>
            </a:r>
            <a:r>
              <a:rPr lang="de-DE" sz="2050" b="1" spc="-100" dirty="0">
                <a:latin typeface="DejaVu Sans"/>
                <a:cs typeface="DejaVu Sans"/>
              </a:rPr>
              <a:t> </a:t>
            </a:r>
            <a:r>
              <a:rPr lang="de-DE" sz="2050" b="1" spc="-100" dirty="0" err="1">
                <a:latin typeface="DejaVu Sans"/>
                <a:cs typeface="DejaVu Sans"/>
              </a:rPr>
              <a:t>keep</a:t>
            </a:r>
            <a:r>
              <a:rPr lang="de-DE" sz="2050" b="1" spc="-100" dirty="0">
                <a:latin typeface="DejaVu Sans"/>
                <a:cs typeface="DejaVu Sans"/>
              </a:rPr>
              <a:t> in </a:t>
            </a:r>
            <a:r>
              <a:rPr lang="de-DE" sz="2050" b="1" spc="-100" dirty="0" err="1">
                <a:latin typeface="DejaVu Sans"/>
                <a:cs typeface="DejaVu Sans"/>
              </a:rPr>
              <a:t>mind</a:t>
            </a:r>
            <a:r>
              <a:rPr lang="de-DE" sz="2050" b="1" spc="-100" dirty="0">
                <a:latin typeface="DejaVu Sans"/>
                <a:cs typeface="DejaVu Sans"/>
              </a:rPr>
              <a:t> </a:t>
            </a:r>
            <a:r>
              <a:rPr lang="de-DE" sz="2050" b="1" spc="-100" dirty="0" err="1">
                <a:latin typeface="DejaVu Sans"/>
                <a:cs typeface="DejaVu Sans"/>
              </a:rPr>
              <a:t>your</a:t>
            </a:r>
            <a:r>
              <a:rPr lang="de-DE" sz="2050" b="1" spc="-100" dirty="0">
                <a:latin typeface="DejaVu Sans"/>
                <a:cs typeface="DejaVu Sans"/>
              </a:rPr>
              <a:t> </a:t>
            </a:r>
            <a:r>
              <a:rPr lang="en-US" sz="2050" b="1" spc="-100" dirty="0">
                <a:latin typeface="DejaVu Sans"/>
                <a:cs typeface="DejaVu Sans"/>
              </a:rPr>
              <a:t>answer!</a:t>
            </a:r>
          </a:p>
          <a:p>
            <a:r>
              <a:rPr lang="en-US" sz="2050" b="1" spc="-100" dirty="0">
                <a:latin typeface="DejaVu Sans"/>
                <a:cs typeface="DejaVu Sans"/>
              </a:rPr>
              <a:t>Do not forget your “letter” or “picture” during the preparation of the simulation game!</a:t>
            </a:r>
            <a:endParaRPr lang="de-DE" sz="2050" b="1" spc="-100" dirty="0">
              <a:latin typeface="DejaVu Sans"/>
              <a:cs typeface="DejaVu Sans"/>
            </a:endParaRPr>
          </a:p>
        </p:txBody>
      </p:sp>
      <p:pic>
        <p:nvPicPr>
          <p:cNvPr id="13314" name="Picture 2" descr="C:\Users\valkova\Pictures\post-it-note-1235338_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950" y="2854523"/>
            <a:ext cx="2895600" cy="191682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ieren 10"/>
          <p:cNvGrpSpPr/>
          <p:nvPr/>
        </p:nvGrpSpPr>
        <p:grpSpPr>
          <a:xfrm>
            <a:off x="1144271" y="5148714"/>
            <a:ext cx="11466746" cy="1534653"/>
            <a:chOff x="1112604" y="5927725"/>
            <a:chExt cx="11466746" cy="1534653"/>
          </a:xfrm>
        </p:grpSpPr>
        <p:sp>
          <p:nvSpPr>
            <p:cNvPr id="10" name="object 3"/>
            <p:cNvSpPr txBox="1">
              <a:spLocks/>
            </p:cNvSpPr>
            <p:nvPr/>
          </p:nvSpPr>
          <p:spPr>
            <a:xfrm>
              <a:off x="2825750" y="5927725"/>
              <a:ext cx="9753600" cy="1474121"/>
            </a:xfrm>
            <a:prstGeom prst="rect">
              <a:avLst/>
            </a:prstGeom>
          </p:spPr>
          <p:txBody>
            <a:bodyPr vert="horz" wrap="square" lIns="0" tIns="0" rIns="0" bIns="0" rtlCol="0">
              <a:spAutoFit/>
            </a:bodyPr>
            <a:lstStyle>
              <a:lvl1pPr marL="0">
                <a:defRPr sz="2050" b="0" i="0">
                  <a:solidFill>
                    <a:schemeClr val="tx1"/>
                  </a:solidFill>
                  <a:latin typeface="DejaVu Sans"/>
                  <a:ea typeface="+mn-ea"/>
                  <a:cs typeface="DejaVu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360805" marR="61594">
                <a:lnSpc>
                  <a:spcPct val="119900"/>
                </a:lnSpc>
              </a:pPr>
              <a:r>
                <a:rPr lang="en-US" b="1" kern="0" spc="-100" dirty="0"/>
                <a:t>Option 2: “My picture”</a:t>
              </a:r>
            </a:p>
            <a:p>
              <a:pPr marL="1360805" marR="61594">
                <a:lnSpc>
                  <a:spcPct val="119900"/>
                </a:lnSpc>
              </a:pPr>
              <a:r>
                <a:rPr lang="en-US" kern="0" spc="-100" dirty="0"/>
                <a:t>Please </a:t>
              </a:r>
              <a:r>
                <a:rPr lang="en-US" kern="0" spc="-100"/>
                <a:t>choose the </a:t>
              </a:r>
              <a:r>
                <a:rPr lang="en-US" kern="0" spc="-100" dirty="0"/>
                <a:t>picture </a:t>
              </a:r>
              <a:r>
                <a:rPr lang="en-US" kern="0" spc="-100"/>
                <a:t>you like most and </a:t>
              </a:r>
              <a:r>
                <a:rPr lang="en-US" kern="0" spc="-100" dirty="0"/>
                <a:t>answer </a:t>
              </a:r>
              <a:r>
                <a:rPr lang="en-US" kern="0" spc="-100"/>
                <a:t>the following question</a:t>
              </a:r>
              <a:r>
                <a:rPr lang="en-US" kern="0" spc="-100" dirty="0"/>
                <a:t>:</a:t>
              </a:r>
            </a:p>
            <a:p>
              <a:pPr marL="1360805" marR="61594">
                <a:lnSpc>
                  <a:spcPct val="119900"/>
                </a:lnSpc>
              </a:pPr>
              <a:r>
                <a:rPr lang="en-US" b="1" i="1" kern="0" spc="-100" dirty="0"/>
                <a:t>Which negotiation </a:t>
              </a:r>
              <a:r>
                <a:rPr lang="en-US" b="1" i="1" kern="0" spc="-100"/>
                <a:t>rule seems most important to me?</a:t>
              </a:r>
              <a:endParaRPr lang="en-US" b="1" i="1" kern="0" spc="-100" dirty="0"/>
            </a:p>
          </p:txBody>
        </p:sp>
        <p:pic>
          <p:nvPicPr>
            <p:cNvPr id="13315" name="Picture 3" descr="C:\Users\valkova\Pictures\memories-407021_19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2604" y="6036940"/>
              <a:ext cx="2138157" cy="142543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Foliennummernplatzhalter 7">
            <a:extLst>
              <a:ext uri="{FF2B5EF4-FFF2-40B4-BE49-F238E27FC236}">
                <a16:creationId xmlns:a16="http://schemas.microsoft.com/office/drawing/2014/main" id="{1CEBAC90-BA8C-458B-9E6D-BC2FD6D9EC0E}"/>
              </a:ext>
            </a:extLst>
          </p:cNvPr>
          <p:cNvSpPr>
            <a:spLocks noGrp="1"/>
          </p:cNvSpPr>
          <p:nvPr>
            <p:ph type="sldNum" sz="quarter" idx="7"/>
          </p:nvPr>
        </p:nvSpPr>
        <p:spPr>
          <a:xfrm>
            <a:off x="9378950" y="9248259"/>
            <a:ext cx="2982341" cy="184666"/>
          </a:xfrm>
        </p:spPr>
        <p:txBody>
          <a:bodyPr/>
          <a:lstStyle/>
          <a:p>
            <a:fld id="{B6F15528-21DE-4FAA-801E-634DDDAF4B2B}" type="slidenum">
              <a:rPr lang="de-DE" smtClean="0"/>
              <a:t>18</a:t>
            </a:fld>
            <a:endParaRPr lang="de-DE"/>
          </a:p>
        </p:txBody>
      </p:sp>
      <p:sp>
        <p:nvSpPr>
          <p:cNvPr id="9" name="Fußzeilenplatzhalter 8">
            <a:extLst>
              <a:ext uri="{FF2B5EF4-FFF2-40B4-BE49-F238E27FC236}">
                <a16:creationId xmlns:a16="http://schemas.microsoft.com/office/drawing/2014/main" id="{A91E8D29-C73C-4677-88EE-8D01D869AA01}"/>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36927" y="8061325"/>
            <a:ext cx="1887855" cy="528320"/>
          </a:xfrm>
          <a:prstGeom prst="rect">
            <a:avLst/>
          </a:prstGeom>
        </p:spPr>
        <p:txBody>
          <a:bodyPr vert="horz" wrap="square" lIns="0" tIns="0" rIns="0" bIns="0" rtlCol="0">
            <a:spAutoFit/>
          </a:bodyPr>
          <a:lstStyle/>
          <a:p>
            <a:pPr marL="12700">
              <a:lnSpc>
                <a:spcPct val="100000"/>
              </a:lnSpc>
            </a:pPr>
            <a:r>
              <a:rPr sz="1800" b="1" spc="-25" dirty="0">
                <a:latin typeface="DejaVu Sans"/>
                <a:cs typeface="DejaVu Sans"/>
                <a:hlinkClick r:id="rId3"/>
              </a:rPr>
              <a:t>w</a:t>
            </a:r>
            <a:r>
              <a:rPr sz="1800" b="1" spc="-15" dirty="0">
                <a:latin typeface="DejaVu Sans"/>
                <a:cs typeface="DejaVu Sans"/>
                <a:hlinkClick r:id="rId3"/>
              </a:rPr>
              <a:t>w</a:t>
            </a:r>
            <a:r>
              <a:rPr sz="1800" b="1" spc="-135" dirty="0">
                <a:latin typeface="DejaVu Sans"/>
                <a:cs typeface="DejaVu Sans"/>
                <a:hlinkClick r:id="rId3"/>
              </a:rPr>
              <a:t>w</a:t>
            </a:r>
            <a:r>
              <a:rPr sz="1800" b="1" spc="-15" dirty="0">
                <a:latin typeface="DejaVu Sans"/>
                <a:cs typeface="DejaVu Sans"/>
                <a:hlinkClick r:id="rId3"/>
              </a:rPr>
              <a:t>.</a:t>
            </a:r>
            <a:r>
              <a:rPr sz="1800" b="1" spc="-5" dirty="0">
                <a:latin typeface="DejaVu Sans"/>
                <a:cs typeface="DejaVu Sans"/>
                <a:hlinkClick r:id="rId3"/>
              </a:rPr>
              <a:t>s</a:t>
            </a:r>
            <a:r>
              <a:rPr sz="1800" b="1" spc="-20" dirty="0">
                <a:latin typeface="DejaVu Sans"/>
                <a:cs typeface="DejaVu Sans"/>
                <a:hlinkClick r:id="rId3"/>
              </a:rPr>
              <a:t>4</a:t>
            </a:r>
            <a:r>
              <a:rPr sz="1800" b="1" spc="-25" dirty="0">
                <a:latin typeface="DejaVu Sans"/>
                <a:cs typeface="DejaVu Sans"/>
                <a:hlinkClick r:id="rId3"/>
              </a:rPr>
              <a:t>d</a:t>
            </a:r>
            <a:r>
              <a:rPr sz="1800" b="1" spc="-20" dirty="0">
                <a:latin typeface="DejaVu Sans"/>
                <a:cs typeface="DejaVu Sans"/>
                <a:hlinkClick r:id="rId3"/>
              </a:rPr>
              <a:t>4</a:t>
            </a:r>
            <a:r>
              <a:rPr sz="1800" b="1" spc="-10" dirty="0">
                <a:latin typeface="DejaVu Sans"/>
                <a:cs typeface="DejaVu Sans"/>
                <a:hlinkClick r:id="rId3"/>
              </a:rPr>
              <a:t>c.</a:t>
            </a:r>
            <a:r>
              <a:rPr sz="1800" b="1" spc="-5" dirty="0">
                <a:latin typeface="DejaVu Sans"/>
                <a:cs typeface="DejaVu Sans"/>
                <a:hlinkClick r:id="rId3"/>
              </a:rPr>
              <a:t>eu</a:t>
            </a:r>
            <a:endParaRPr sz="1800" dirty="0">
              <a:latin typeface="DejaVu Sans"/>
              <a:cs typeface="DejaVu Sans"/>
            </a:endParaRPr>
          </a:p>
          <a:p>
            <a:pPr marL="12700">
              <a:lnSpc>
                <a:spcPct val="100000"/>
              </a:lnSpc>
            </a:pPr>
            <a:r>
              <a:rPr sz="1800" b="1" dirty="0">
                <a:latin typeface="DejaVu Sans"/>
                <a:cs typeface="DejaVu Sans"/>
              </a:rPr>
              <a:t>@</a:t>
            </a:r>
            <a:r>
              <a:rPr sz="1800" b="1" spc="-5" dirty="0">
                <a:latin typeface="DejaVu Sans"/>
                <a:cs typeface="DejaVu Sans"/>
              </a:rPr>
              <a:t>s</a:t>
            </a:r>
            <a:r>
              <a:rPr sz="1800" b="1" spc="-30" dirty="0">
                <a:latin typeface="DejaVu Sans"/>
                <a:cs typeface="DejaVu Sans"/>
              </a:rPr>
              <a:t>4</a:t>
            </a:r>
            <a:r>
              <a:rPr sz="1800" b="1" spc="-15" dirty="0">
                <a:latin typeface="DejaVu Sans"/>
                <a:cs typeface="DejaVu Sans"/>
              </a:rPr>
              <a:t>d</a:t>
            </a:r>
            <a:r>
              <a:rPr sz="1800" b="1" spc="-30" dirty="0">
                <a:latin typeface="DejaVu Sans"/>
                <a:cs typeface="DejaVu Sans"/>
              </a:rPr>
              <a:t>4</a:t>
            </a:r>
            <a:r>
              <a:rPr sz="1800" b="1" spc="-15" dirty="0">
                <a:latin typeface="DejaVu Sans"/>
                <a:cs typeface="DejaVu Sans"/>
              </a:rPr>
              <a:t>c</a:t>
            </a:r>
            <a:endParaRPr sz="1800" dirty="0">
              <a:latin typeface="DejaVu Sans"/>
              <a:cs typeface="DejaVu Sans"/>
            </a:endParaRPr>
          </a:p>
        </p:txBody>
      </p:sp>
      <p:sp>
        <p:nvSpPr>
          <p:cNvPr id="4" name="object 4"/>
          <p:cNvSpPr txBox="1"/>
          <p:nvPr/>
        </p:nvSpPr>
        <p:spPr>
          <a:xfrm>
            <a:off x="1113754" y="8453438"/>
            <a:ext cx="8100060" cy="830997"/>
          </a:xfrm>
          <a:prstGeom prst="rect">
            <a:avLst/>
          </a:prstGeom>
        </p:spPr>
        <p:txBody>
          <a:bodyPr vert="horz" wrap="square" lIns="0" tIns="0" rIns="0" bIns="0" rtlCol="0">
            <a:spAutoFit/>
          </a:bodyPr>
          <a:lstStyle/>
          <a:p>
            <a:pPr marL="12700">
              <a:lnSpc>
                <a:spcPct val="100000"/>
              </a:lnSpc>
            </a:pPr>
            <a:endParaRPr lang="cs-CZ" sz="1800" spc="-10" dirty="0">
              <a:latin typeface="DejaVu Sans"/>
              <a:cs typeface="DejaVu Sans"/>
            </a:endParaRPr>
          </a:p>
          <a:p>
            <a:pPr marL="12700">
              <a:lnSpc>
                <a:spcPct val="100000"/>
              </a:lnSpc>
            </a:pPr>
            <a:r>
              <a:rPr lang="de-DE" sz="1800" spc="-10" dirty="0">
                <a:latin typeface="DejaVu Sans"/>
                <a:cs typeface="DejaVu Sans"/>
              </a:rPr>
              <a:t>Maria Josten </a:t>
            </a:r>
            <a:r>
              <a:rPr sz="1800" spc="-10" dirty="0">
                <a:latin typeface="DejaVu Sans"/>
                <a:cs typeface="DejaVu Sans"/>
              </a:rPr>
              <a:t>|</a:t>
            </a:r>
            <a:r>
              <a:rPr lang="de-DE" sz="1800" spc="-10" dirty="0">
                <a:latin typeface="DejaVu Sans"/>
                <a:cs typeface="DejaVu Sans"/>
              </a:rPr>
              <a:t> WP5</a:t>
            </a:r>
            <a:r>
              <a:rPr sz="1800" spc="120" dirty="0">
                <a:latin typeface="Times New Roman"/>
                <a:cs typeface="Times New Roman"/>
              </a:rPr>
              <a:t> </a:t>
            </a:r>
            <a:r>
              <a:rPr lang="de-DE" dirty="0">
                <a:latin typeface="DejaVu Sans"/>
                <a:cs typeface="Times New Roman"/>
              </a:rPr>
              <a:t>Training </a:t>
            </a:r>
            <a:r>
              <a:rPr lang="de-DE" dirty="0" err="1">
                <a:latin typeface="DejaVu Sans"/>
                <a:cs typeface="Times New Roman"/>
              </a:rPr>
              <a:t>Activities</a:t>
            </a:r>
            <a:r>
              <a:rPr lang="de-DE" dirty="0">
                <a:latin typeface="DejaVu Sans"/>
                <a:cs typeface="Times New Roman"/>
              </a:rPr>
              <a:t> </a:t>
            </a:r>
            <a:r>
              <a:rPr sz="1800" spc="-10" dirty="0">
                <a:latin typeface="DejaVu Sans"/>
                <a:cs typeface="DejaVu Sans"/>
              </a:rPr>
              <a:t>|</a:t>
            </a:r>
            <a:r>
              <a:rPr sz="1800" spc="125" dirty="0">
                <a:latin typeface="Times New Roman"/>
                <a:cs typeface="Times New Roman"/>
              </a:rPr>
              <a:t> </a:t>
            </a:r>
            <a:r>
              <a:rPr lang="de-DE" spc="-10" dirty="0">
                <a:latin typeface="DejaVu Sans"/>
                <a:cs typeface="Times New Roman"/>
              </a:rPr>
              <a:t>maria.josten@dlr.de</a:t>
            </a:r>
            <a:r>
              <a:rPr lang="cs-CZ" spc="-10" dirty="0">
                <a:latin typeface="DejaVu Sans"/>
                <a:cs typeface="Times New Roman"/>
              </a:rPr>
              <a:t> </a:t>
            </a:r>
            <a:endParaRPr sz="1800" dirty="0">
              <a:latin typeface="DejaVu Sans"/>
              <a:cs typeface="DejaVu Sans"/>
            </a:endParaRPr>
          </a:p>
          <a:p>
            <a:pPr>
              <a:lnSpc>
                <a:spcPct val="100000"/>
              </a:lnSpc>
            </a:pPr>
            <a:endParaRPr lang="cs-CZ" sz="1800" dirty="0">
              <a:latin typeface="Times New Roman"/>
              <a:cs typeface="Times New Roman"/>
            </a:endParaRPr>
          </a:p>
        </p:txBody>
      </p:sp>
      <p:pic>
        <p:nvPicPr>
          <p:cNvPr id="14338" name="Picture 2" descr="C:\Users\valkova\Pictures\thank-you-3040081_19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 y="1508125"/>
            <a:ext cx="12966700" cy="6497247"/>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84B9E610-D665-43D5-B07C-4FAD06F8E3A5}"/>
              </a:ext>
            </a:extLst>
          </p:cNvPr>
          <p:cNvSpPr>
            <a:spLocks noGrp="1"/>
          </p:cNvSpPr>
          <p:nvPr>
            <p:ph type="sldNum" sz="quarter" idx="7"/>
          </p:nvPr>
        </p:nvSpPr>
        <p:spPr/>
        <p:txBody>
          <a:bodyPr/>
          <a:lstStyle/>
          <a:p>
            <a:fld id="{B6F15528-21DE-4FAA-801E-634DDDAF4B2B}" type="slidenum">
              <a:rPr lang="de-DE" smtClean="0"/>
              <a:t>19</a:t>
            </a:fld>
            <a:endParaRPr lang="de-DE"/>
          </a:p>
        </p:txBody>
      </p:sp>
      <p:sp>
        <p:nvSpPr>
          <p:cNvPr id="8" name="Fußzeilenplatzhalter 7">
            <a:extLst>
              <a:ext uri="{FF2B5EF4-FFF2-40B4-BE49-F238E27FC236}">
                <a16:creationId xmlns:a16="http://schemas.microsoft.com/office/drawing/2014/main" id="{DDD7818A-81C3-4385-BBBE-B4F5D308D723}"/>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8244" y="2098577"/>
            <a:ext cx="7382506" cy="43088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0" normalizeH="0" baseline="0" noProof="0">
                <a:ln>
                  <a:noFill/>
                </a:ln>
                <a:solidFill>
                  <a:prstClr val="black"/>
                </a:solidFill>
                <a:effectLst/>
                <a:uLnTx/>
                <a:uFillTx/>
                <a:latin typeface="DejaVu Sans"/>
                <a:ea typeface="+mn-ea"/>
                <a:cs typeface="DejaVu Sans"/>
              </a:rPr>
              <a:t>Objectives</a:t>
            </a:r>
            <a:endParaRPr kumimoji="0" sz="2800" b="0" i="0" u="none" strike="noStrike" kern="1200" cap="none" spc="0" normalizeH="0" baseline="0" noProof="0" dirty="0">
              <a:ln>
                <a:noFill/>
              </a:ln>
              <a:solidFill>
                <a:prstClr val="black"/>
              </a:solidFill>
              <a:effectLst/>
              <a:uLnTx/>
              <a:uFillTx/>
              <a:latin typeface="DejaVu Sans"/>
              <a:ea typeface="+mn-ea"/>
              <a:cs typeface="DejaVu Sans"/>
            </a:endParaRPr>
          </a:p>
        </p:txBody>
      </p:sp>
      <p:sp>
        <p:nvSpPr>
          <p:cNvPr id="13" name="Textfeld 12"/>
          <p:cNvSpPr txBox="1"/>
          <p:nvPr/>
        </p:nvSpPr>
        <p:spPr>
          <a:xfrm>
            <a:off x="6442075" y="593725"/>
            <a:ext cx="49942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3"/>
              </a:rPr>
              <a:t>https://www.youtube.com/watch?v=0CdixDzE7I0</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Rechteck 2"/>
          <p:cNvSpPr/>
          <p:nvPr/>
        </p:nvSpPr>
        <p:spPr>
          <a:xfrm>
            <a:off x="1272853" y="2764197"/>
            <a:ext cx="10468297" cy="5693866"/>
          </a:xfrm>
          <a:prstGeom prst="rect">
            <a:avLst/>
          </a:prstGeom>
        </p:spPr>
        <p:txBody>
          <a:bodyPr wrap="square">
            <a:spAutoFit/>
          </a:bodyPr>
          <a:lstStyle/>
          <a:p>
            <a:pPr lvl="0"/>
            <a:r>
              <a:rPr lang="en-US" sz="2800">
                <a:solidFill>
                  <a:prstClr val="black"/>
                </a:solidFill>
                <a:latin typeface="DejaVu Sans"/>
                <a:cs typeface="DejaVu Sans"/>
              </a:rPr>
              <a:t>The aim of this exercise is that the audience</a:t>
            </a:r>
          </a:p>
          <a:p>
            <a:pPr marL="457200" lvl="0" indent="-376238">
              <a:buFont typeface="Arial" panose="020B0604020202020204" pitchFamily="34" charset="0"/>
              <a:buChar char="•"/>
            </a:pPr>
            <a:r>
              <a:rPr lang="en-US" sz="2800">
                <a:solidFill>
                  <a:prstClr val="black"/>
                </a:solidFill>
                <a:latin typeface="DejaVu Sans"/>
                <a:cs typeface="DejaVu Sans"/>
              </a:rPr>
              <a:t>is better prepared for negotiation</a:t>
            </a:r>
          </a:p>
          <a:p>
            <a:pPr marL="457200" lvl="0" indent="-376238">
              <a:buFont typeface="Arial" panose="020B0604020202020204" pitchFamily="34" charset="0"/>
              <a:buChar char="•"/>
            </a:pPr>
            <a:r>
              <a:rPr lang="en-US" sz="2800">
                <a:solidFill>
                  <a:prstClr val="black"/>
                </a:solidFill>
                <a:latin typeface="DejaVu Sans"/>
                <a:cs typeface="DejaVu Sans"/>
              </a:rPr>
              <a:t>knows how to apply some important negotiation skills, for example,  </a:t>
            </a:r>
          </a:p>
          <a:p>
            <a:pPr marL="914400" lvl="1" indent="-376238">
              <a:buFont typeface="Arial" panose="020B0604020202020204" pitchFamily="34" charset="0"/>
              <a:buChar char="•"/>
            </a:pPr>
            <a:r>
              <a:rPr lang="en-US" sz="2800">
                <a:solidFill>
                  <a:prstClr val="black"/>
                </a:solidFill>
                <a:latin typeface="DejaVu Sans"/>
                <a:cs typeface="DejaVu Sans"/>
              </a:rPr>
              <a:t>differentiates and identifies interests and goals</a:t>
            </a:r>
          </a:p>
          <a:p>
            <a:pPr marL="914400" lvl="1" indent="-376238">
              <a:buFont typeface="Arial" panose="020B0604020202020204" pitchFamily="34" charset="0"/>
              <a:buChar char="•"/>
            </a:pPr>
            <a:r>
              <a:rPr lang="en-US" sz="2800">
                <a:solidFill>
                  <a:prstClr val="black"/>
                </a:solidFill>
                <a:latin typeface="DejaVu Sans"/>
                <a:cs typeface="DejaVu Sans"/>
              </a:rPr>
              <a:t>is clear in the determination of goals, areas for discussion and alternatives to the stated goals</a:t>
            </a:r>
          </a:p>
          <a:p>
            <a:pPr marL="914400" lvl="1" indent="-376238">
              <a:buFont typeface="Arial" panose="020B0604020202020204" pitchFamily="34" charset="0"/>
              <a:buChar char="•"/>
            </a:pPr>
            <a:r>
              <a:rPr lang="en-US" sz="2800">
                <a:solidFill>
                  <a:prstClr val="black"/>
                </a:solidFill>
                <a:latin typeface="DejaVu Sans"/>
                <a:cs typeface="DejaVu Sans"/>
              </a:rPr>
              <a:t>listens actively</a:t>
            </a:r>
          </a:p>
          <a:p>
            <a:pPr marL="914400" lvl="1" indent="-376238">
              <a:buFont typeface="Arial" panose="020B0604020202020204" pitchFamily="34" charset="0"/>
              <a:buChar char="•"/>
            </a:pPr>
            <a:r>
              <a:rPr lang="en-US" sz="2800">
                <a:solidFill>
                  <a:prstClr val="black"/>
                </a:solidFill>
                <a:latin typeface="DejaVu Sans"/>
                <a:cs typeface="DejaVu Sans"/>
              </a:rPr>
              <a:t>keeps an emotional balance and a good relationship</a:t>
            </a:r>
          </a:p>
          <a:p>
            <a:pPr marL="914400" lvl="1" indent="-376238">
              <a:buFont typeface="Arial" panose="020B0604020202020204" pitchFamily="34" charset="0"/>
              <a:buChar char="•"/>
            </a:pPr>
            <a:r>
              <a:rPr lang="en-US" sz="2800">
                <a:solidFill>
                  <a:prstClr val="black"/>
                </a:solidFill>
                <a:latin typeface="DejaVu Sans"/>
                <a:cs typeface="DejaVu Sans"/>
              </a:rPr>
              <a:t>describes targets and preferred measures clearly</a:t>
            </a:r>
          </a:p>
          <a:p>
            <a:pPr marL="914400" lvl="1" indent="-376238">
              <a:buFont typeface="Arial" panose="020B0604020202020204" pitchFamily="34" charset="0"/>
              <a:buChar char="•"/>
            </a:pPr>
            <a:r>
              <a:rPr lang="en-US" sz="2800">
                <a:solidFill>
                  <a:prstClr val="black"/>
                </a:solidFill>
                <a:latin typeface="DejaVu Sans"/>
                <a:cs typeface="DejaVu Sans"/>
              </a:rPr>
              <a:t>maintains good ethics and reliability</a:t>
            </a:r>
          </a:p>
          <a:p>
            <a:pPr marL="457200" lvl="0" indent="-376238">
              <a:buFont typeface="Arial" panose="020B0604020202020204" pitchFamily="34" charset="0"/>
              <a:buChar char="•"/>
            </a:pPr>
            <a:r>
              <a:rPr lang="en-US" sz="2800">
                <a:solidFill>
                  <a:prstClr val="black"/>
                </a:solidFill>
                <a:latin typeface="DejaVu Sans"/>
                <a:cs typeface="DejaVu Sans"/>
              </a:rPr>
              <a:t>becomes more flexible and tolerant</a:t>
            </a:r>
          </a:p>
          <a:p>
            <a:pPr marL="457200" lvl="0" indent="-376238">
              <a:buFont typeface="Arial" panose="020B0604020202020204" pitchFamily="34" charset="0"/>
              <a:buChar char="•"/>
            </a:pPr>
            <a:r>
              <a:rPr lang="en-US" sz="2800">
                <a:solidFill>
                  <a:prstClr val="black"/>
                </a:solidFill>
                <a:latin typeface="DejaVu Sans"/>
                <a:cs typeface="DejaVu Sans"/>
              </a:rPr>
              <a:t>knows some of the relevant key concepts</a:t>
            </a:r>
          </a:p>
        </p:txBody>
      </p:sp>
      <p:sp>
        <p:nvSpPr>
          <p:cNvPr id="4" name="Foliennummernplatzhalter 3">
            <a:extLst>
              <a:ext uri="{FF2B5EF4-FFF2-40B4-BE49-F238E27FC236}">
                <a16:creationId xmlns:a16="http://schemas.microsoft.com/office/drawing/2014/main" id="{B2783E95-E984-4B99-BDBD-E2F7728185D9}"/>
              </a:ext>
            </a:extLst>
          </p:cNvPr>
          <p:cNvSpPr>
            <a:spLocks noGrp="1"/>
          </p:cNvSpPr>
          <p:nvPr>
            <p:ph type="sldNum" sz="quarter" idx="7"/>
          </p:nvPr>
        </p:nvSpPr>
        <p:spPr>
          <a:xfrm>
            <a:off x="9336024" y="9251633"/>
            <a:ext cx="2982341" cy="486092"/>
          </a:xfrm>
        </p:spPr>
        <p:txBody>
          <a:bodyPr/>
          <a:lstStyle/>
          <a:p>
            <a:fld id="{B6F15528-21DE-4FAA-801E-634DDDAF4B2B}" type="slidenum">
              <a:rPr lang="de-DE" smtClean="0"/>
              <a:t>2</a:t>
            </a:fld>
            <a:endParaRPr lang="de-DE"/>
          </a:p>
        </p:txBody>
      </p:sp>
      <p:sp>
        <p:nvSpPr>
          <p:cNvPr id="7" name="Fußzeilenplatzhalter 6">
            <a:extLst>
              <a:ext uri="{FF2B5EF4-FFF2-40B4-BE49-F238E27FC236}">
                <a16:creationId xmlns:a16="http://schemas.microsoft.com/office/drawing/2014/main" id="{6C3D814E-702E-48B5-816D-9076317314B5}"/>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40544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8243" y="2098577"/>
            <a:ext cx="10709915" cy="861774"/>
          </a:xfrm>
          <a:prstGeom prst="rect">
            <a:avLst/>
          </a:prstGeom>
        </p:spPr>
        <p:txBody>
          <a:bodyPr vert="horz" wrap="square" lIns="0" tIns="0" rIns="0" bIns="0" rtlCol="0">
            <a:spAutoFit/>
          </a:bodyPr>
          <a:lstStyle/>
          <a:p>
            <a:pPr marL="12700">
              <a:lnSpc>
                <a:spcPct val="100000"/>
              </a:lnSpc>
            </a:pPr>
            <a:r>
              <a:rPr lang="de-DE" sz="2800" b="1" spc="-10" dirty="0" err="1">
                <a:latin typeface="DejaVu Sans"/>
                <a:cs typeface="DejaVu Sans"/>
              </a:rPr>
              <a:t>Negotiations</a:t>
            </a:r>
            <a:r>
              <a:rPr lang="de-DE" sz="2800" b="1" spc="-10" dirty="0">
                <a:latin typeface="DejaVu Sans"/>
                <a:cs typeface="DejaVu Sans"/>
              </a:rPr>
              <a:t> in </a:t>
            </a:r>
            <a:r>
              <a:rPr lang="de-DE" sz="2800" b="1" spc="-10" dirty="0" err="1">
                <a:latin typeface="DejaVu Sans"/>
                <a:cs typeface="DejaVu Sans"/>
              </a:rPr>
              <a:t>the</a:t>
            </a:r>
            <a:r>
              <a:rPr lang="de-DE" sz="2800" b="1" spc="-10" dirty="0">
                <a:latin typeface="DejaVu Sans"/>
                <a:cs typeface="DejaVu Sans"/>
              </a:rPr>
              <a:t> </a:t>
            </a:r>
            <a:r>
              <a:rPr lang="de-DE" sz="2800" b="1" spc="-10" dirty="0" err="1">
                <a:latin typeface="DejaVu Sans"/>
                <a:cs typeface="DejaVu Sans"/>
              </a:rPr>
              <a:t>field</a:t>
            </a:r>
            <a:r>
              <a:rPr lang="de-DE" sz="2800" b="1" spc="-10" dirty="0">
                <a:latin typeface="DejaVu Sans"/>
                <a:cs typeface="DejaVu Sans"/>
              </a:rPr>
              <a:t> „Science Diplomacy“: </a:t>
            </a:r>
          </a:p>
          <a:p>
            <a:pPr marL="12700">
              <a:lnSpc>
                <a:spcPct val="100000"/>
              </a:lnSpc>
            </a:pPr>
            <a:r>
              <a:rPr lang="de-DE" sz="2800" b="1" spc="-10" dirty="0" err="1">
                <a:latin typeface="DejaVu Sans"/>
                <a:cs typeface="DejaVu Sans"/>
              </a:rPr>
              <a:t>How</a:t>
            </a:r>
            <a:r>
              <a:rPr lang="de-DE" sz="2800" b="1" spc="-10" dirty="0">
                <a:latin typeface="DejaVu Sans"/>
                <a:cs typeface="DejaVu Sans"/>
              </a:rPr>
              <a:t> </a:t>
            </a:r>
            <a:r>
              <a:rPr lang="de-DE" sz="2800" b="1" spc="-10" dirty="0" err="1">
                <a:latin typeface="DejaVu Sans"/>
                <a:cs typeface="DejaVu Sans"/>
              </a:rPr>
              <a:t>to</a:t>
            </a:r>
            <a:r>
              <a:rPr lang="de-DE" sz="2800" b="1" spc="-10" dirty="0">
                <a:latin typeface="DejaVu Sans"/>
                <a:cs typeface="DejaVu Sans"/>
              </a:rPr>
              <a:t> </a:t>
            </a:r>
            <a:r>
              <a:rPr lang="de-DE" sz="2800" b="1" spc="-10" dirty="0" err="1">
                <a:latin typeface="DejaVu Sans"/>
                <a:cs typeface="DejaVu Sans"/>
              </a:rPr>
              <a:t>reach</a:t>
            </a:r>
            <a:r>
              <a:rPr lang="de-DE" sz="2800" b="1" spc="-10" dirty="0">
                <a:latin typeface="DejaVu Sans"/>
                <a:cs typeface="DejaVu Sans"/>
              </a:rPr>
              <a:t> a </a:t>
            </a:r>
            <a:r>
              <a:rPr lang="de-DE" sz="2800" b="1" spc="-10" dirty="0" err="1">
                <a:latin typeface="DejaVu Sans"/>
                <a:cs typeface="DejaVu Sans"/>
              </a:rPr>
              <a:t>win-win</a:t>
            </a:r>
            <a:r>
              <a:rPr lang="de-DE" sz="2800" b="1" spc="-10" dirty="0">
                <a:latin typeface="DejaVu Sans"/>
                <a:cs typeface="DejaVu Sans"/>
              </a:rPr>
              <a:t> </a:t>
            </a:r>
            <a:r>
              <a:rPr lang="de-DE" sz="2800" b="1" spc="-10" dirty="0" err="1">
                <a:latin typeface="DejaVu Sans"/>
                <a:cs typeface="DejaVu Sans"/>
              </a:rPr>
              <a:t>solution</a:t>
            </a:r>
            <a:r>
              <a:rPr lang="de-DE" sz="2800" b="1" spc="-10" dirty="0">
                <a:latin typeface="DejaVu Sans"/>
                <a:cs typeface="DejaVu Sans"/>
              </a:rPr>
              <a:t>?</a:t>
            </a:r>
            <a:endParaRPr sz="2800" dirty="0">
              <a:latin typeface="DejaVu Sans"/>
              <a:cs typeface="DejaVu Sans"/>
            </a:endParaRPr>
          </a:p>
        </p:txBody>
      </p:sp>
      <p:pic>
        <p:nvPicPr>
          <p:cNvPr id="3075" name="Picture 3" descr="C:\Users\valkova\Pictures\play-chess-2647368__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3108325"/>
            <a:ext cx="5818400" cy="5818400"/>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EAB41CBA-3CB3-4ECD-A2A6-C16016E38A07}"/>
              </a:ext>
            </a:extLst>
          </p:cNvPr>
          <p:cNvSpPr>
            <a:spLocks noGrp="1"/>
          </p:cNvSpPr>
          <p:nvPr>
            <p:ph type="sldNum" sz="quarter" idx="7"/>
          </p:nvPr>
        </p:nvSpPr>
        <p:spPr/>
        <p:txBody>
          <a:bodyPr/>
          <a:lstStyle/>
          <a:p>
            <a:fld id="{B6F15528-21DE-4FAA-801E-634DDDAF4B2B}" type="slidenum">
              <a:rPr lang="de-DE" smtClean="0"/>
              <a:t>3</a:t>
            </a:fld>
            <a:endParaRPr lang="de-DE"/>
          </a:p>
        </p:txBody>
      </p:sp>
      <p:sp>
        <p:nvSpPr>
          <p:cNvPr id="4" name="Fußzeilenplatzhalter 3">
            <a:extLst>
              <a:ext uri="{FF2B5EF4-FFF2-40B4-BE49-F238E27FC236}">
                <a16:creationId xmlns:a16="http://schemas.microsoft.com/office/drawing/2014/main" id="{2E740BB2-A47D-4636-A85C-09B8960711BC}"/>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32484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8244" y="2098577"/>
            <a:ext cx="7382506" cy="430887"/>
          </a:xfrm>
          <a:prstGeom prst="rect">
            <a:avLst/>
          </a:prstGeom>
        </p:spPr>
        <p:txBody>
          <a:bodyPr vert="horz" wrap="square" lIns="0" tIns="0" rIns="0" bIns="0" rtlCol="0">
            <a:spAutoFit/>
          </a:bodyPr>
          <a:lstStyle/>
          <a:p>
            <a:pPr marL="12700">
              <a:lnSpc>
                <a:spcPct val="100000"/>
              </a:lnSpc>
            </a:pPr>
            <a:r>
              <a:rPr lang="de-DE" sz="2800" b="1" spc="-10" dirty="0">
                <a:latin typeface="DejaVu Sans"/>
                <a:cs typeface="DejaVu Sans"/>
              </a:rPr>
              <a:t>General </a:t>
            </a:r>
            <a:r>
              <a:rPr lang="de-DE" sz="2800" b="1" spc="-10" dirty="0" err="1">
                <a:latin typeface="DejaVu Sans"/>
                <a:cs typeface="DejaVu Sans"/>
              </a:rPr>
              <a:t>rules</a:t>
            </a:r>
            <a:endParaRPr sz="2800" dirty="0">
              <a:latin typeface="DejaVu Sans"/>
              <a:cs typeface="DejaVu Sans"/>
            </a:endParaRPr>
          </a:p>
        </p:txBody>
      </p:sp>
      <p:pic>
        <p:nvPicPr>
          <p:cNvPr id="4098" name="Picture 2" descr="C:\Users\valkova\Pictures\sign-1438605_19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2727325"/>
            <a:ext cx="8915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CCE3626C-E390-470B-B92B-BE5B7844DA4B}"/>
              </a:ext>
            </a:extLst>
          </p:cNvPr>
          <p:cNvSpPr>
            <a:spLocks noGrp="1"/>
          </p:cNvSpPr>
          <p:nvPr>
            <p:ph type="sldNum" sz="quarter" idx="7"/>
          </p:nvPr>
        </p:nvSpPr>
        <p:spPr/>
        <p:txBody>
          <a:bodyPr/>
          <a:lstStyle/>
          <a:p>
            <a:fld id="{B6F15528-21DE-4FAA-801E-634DDDAF4B2B}" type="slidenum">
              <a:rPr lang="de-DE" smtClean="0"/>
              <a:t>4</a:t>
            </a:fld>
            <a:endParaRPr lang="de-DE"/>
          </a:p>
        </p:txBody>
      </p:sp>
      <p:sp>
        <p:nvSpPr>
          <p:cNvPr id="4" name="Fußzeilenplatzhalter 3">
            <a:extLst>
              <a:ext uri="{FF2B5EF4-FFF2-40B4-BE49-F238E27FC236}">
                <a16:creationId xmlns:a16="http://schemas.microsoft.com/office/drawing/2014/main" id="{366787F0-E064-4522-A2F9-1025780018FB}"/>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332041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8244" y="1664335"/>
            <a:ext cx="10506706" cy="430887"/>
          </a:xfrm>
          <a:prstGeom prst="rect">
            <a:avLst/>
          </a:prstGeom>
        </p:spPr>
        <p:txBody>
          <a:bodyPr vert="horz" wrap="square" lIns="0" tIns="0" rIns="0" bIns="0" rtlCol="0">
            <a:spAutoFit/>
          </a:bodyPr>
          <a:lstStyle/>
          <a:p>
            <a:pPr marL="12700">
              <a:lnSpc>
                <a:spcPct val="100000"/>
              </a:lnSpc>
            </a:pPr>
            <a:r>
              <a:rPr lang="de-DE" sz="2800" b="1" spc="-10" dirty="0">
                <a:latin typeface="DejaVu Sans"/>
                <a:cs typeface="DejaVu Sans"/>
              </a:rPr>
              <a:t>General </a:t>
            </a:r>
            <a:r>
              <a:rPr lang="de-DE" sz="2800" b="1" spc="-10" dirty="0" err="1">
                <a:latin typeface="DejaVu Sans"/>
                <a:cs typeface="DejaVu Sans"/>
              </a:rPr>
              <a:t>rules</a:t>
            </a:r>
            <a:r>
              <a:rPr lang="de-DE" sz="2800" b="1" spc="-10" dirty="0">
                <a:latin typeface="DejaVu Sans"/>
                <a:cs typeface="DejaVu Sans"/>
              </a:rPr>
              <a:t> </a:t>
            </a:r>
            <a:r>
              <a:rPr lang="de-DE" sz="2800" b="1" spc="-10" dirty="0" err="1">
                <a:latin typeface="DejaVu Sans"/>
                <a:cs typeface="DejaVu Sans"/>
              </a:rPr>
              <a:t>for</a:t>
            </a:r>
            <a:r>
              <a:rPr lang="de-DE" sz="2800" b="1" spc="-10" dirty="0">
                <a:latin typeface="DejaVu Sans"/>
                <a:cs typeface="DejaVu Sans"/>
              </a:rPr>
              <a:t> </a:t>
            </a:r>
            <a:r>
              <a:rPr lang="de-DE" sz="2800" b="1" spc="-10" err="1">
                <a:latin typeface="DejaVu Sans"/>
                <a:cs typeface="DejaVu Sans"/>
              </a:rPr>
              <a:t>preparing</a:t>
            </a:r>
            <a:r>
              <a:rPr lang="de-DE" sz="2800" b="1" spc="-10">
                <a:latin typeface="DejaVu Sans"/>
                <a:cs typeface="DejaVu Sans"/>
              </a:rPr>
              <a:t> negotiations</a:t>
            </a:r>
            <a:endParaRPr lang="de-DE" sz="2800" b="1" spc="-10" dirty="0">
              <a:latin typeface="DejaVu Sans"/>
              <a:cs typeface="DejaVu Sans"/>
            </a:endParaRPr>
          </a:p>
        </p:txBody>
      </p:sp>
      <p:grpSp>
        <p:nvGrpSpPr>
          <p:cNvPr id="3" name="Gruppieren 2"/>
          <p:cNvGrpSpPr/>
          <p:nvPr/>
        </p:nvGrpSpPr>
        <p:grpSpPr>
          <a:xfrm>
            <a:off x="1158244" y="2416654"/>
            <a:ext cx="10910571" cy="6635271"/>
            <a:chOff x="1158244" y="2416654"/>
            <a:chExt cx="10910571" cy="6635271"/>
          </a:xfrm>
        </p:grpSpPr>
        <p:sp>
          <p:nvSpPr>
            <p:cNvPr id="7" name="object 4"/>
            <p:cNvSpPr txBox="1"/>
            <p:nvPr/>
          </p:nvSpPr>
          <p:spPr>
            <a:xfrm>
              <a:off x="1158244" y="2416654"/>
              <a:ext cx="10690865" cy="4860305"/>
            </a:xfrm>
            <a:prstGeom prst="rect">
              <a:avLst/>
            </a:prstGeom>
          </p:spPr>
          <p:txBody>
            <a:bodyPr vert="horz" wrap="square" lIns="0" tIns="0" rIns="0" bIns="0" rtlCol="0">
              <a:spAutoFit/>
            </a:bodyPr>
            <a:lstStyle/>
            <a:p>
              <a:pPr marL="74931">
                <a:lnSpc>
                  <a:spcPct val="100000"/>
                </a:lnSpc>
                <a:spcBef>
                  <a:spcPts val="480"/>
                </a:spcBef>
                <a:buSzPct val="143902"/>
                <a:tabLst>
                  <a:tab pos="289560" algn="l"/>
                </a:tabLst>
              </a:pPr>
              <a:r>
                <a:rPr lang="en-US" sz="2050" b="1" dirty="0">
                  <a:latin typeface="DejaVu Sans"/>
                  <a:cs typeface="DejaVu Sans"/>
                </a:rPr>
                <a:t>Problem analysis to identify interests and goals</a:t>
              </a:r>
            </a:p>
            <a:p>
              <a:pPr marL="74931">
                <a:lnSpc>
                  <a:spcPct val="100000"/>
                </a:lnSpc>
                <a:spcBef>
                  <a:spcPts val="480"/>
                </a:spcBef>
                <a:buSzPct val="143902"/>
                <a:tabLst>
                  <a:tab pos="289560" algn="l"/>
                </a:tabLst>
              </a:pPr>
              <a:r>
                <a:rPr lang="en-US" sz="2050" dirty="0">
                  <a:latin typeface="DejaVu Sans"/>
                  <a:cs typeface="DejaVu Sans"/>
                </a:rPr>
                <a:t>You have to determine the interests of each party in the negotiation: scientists, diplomats, policy makers etc</a:t>
              </a:r>
              <a:r>
                <a:rPr lang="en-US" sz="2050">
                  <a:latin typeface="DejaVu Sans"/>
                  <a:cs typeface="DejaVu Sans"/>
                </a:rPr>
                <a:t>. Please note: The interests (the question why I do something) may be different from the goals that I want to reach in the very situation (what do I want to reach right now)</a:t>
              </a:r>
              <a:endParaRPr lang="en-US" sz="2050" dirty="0">
                <a:latin typeface="DejaVu Sans"/>
                <a:cs typeface="DejaVu Sans"/>
              </a:endParaRPr>
            </a:p>
            <a:p>
              <a:pPr marL="74931">
                <a:lnSpc>
                  <a:spcPct val="100000"/>
                </a:lnSpc>
                <a:spcBef>
                  <a:spcPts val="480"/>
                </a:spcBef>
                <a:buSzPct val="143902"/>
                <a:tabLst>
                  <a:tab pos="289560" algn="l"/>
                </a:tabLst>
              </a:pPr>
              <a:r>
                <a:rPr lang="en-US" sz="2050" i="1">
                  <a:latin typeface="DejaVu Sans"/>
                  <a:cs typeface="DejaVu Sans"/>
                </a:rPr>
                <a:t>Example for a S</a:t>
              </a:r>
              <a:r>
                <a:rPr lang="en-US" sz="2050" i="1" dirty="0">
                  <a:latin typeface="DejaVu Sans"/>
                  <a:cs typeface="DejaVu Sans"/>
                </a:rPr>
                <a:t>&amp;T </a:t>
              </a:r>
              <a:r>
                <a:rPr lang="en-US" sz="2050" i="1">
                  <a:latin typeface="DejaVu Sans"/>
                  <a:cs typeface="DejaVu Sans"/>
                </a:rPr>
                <a:t>agreement </a:t>
              </a:r>
              <a:br>
                <a:rPr lang="en-US" sz="2050" i="1">
                  <a:latin typeface="DejaVu Sans"/>
                  <a:cs typeface="DejaVu Sans"/>
                </a:rPr>
              </a:br>
              <a:r>
                <a:rPr lang="en-US" sz="2050" i="1">
                  <a:latin typeface="DejaVu Sans"/>
                  <a:cs typeface="DejaVu Sans"/>
                </a:rPr>
                <a:t>negotiation: My general interest is</a:t>
              </a:r>
              <a:br>
                <a:rPr lang="en-US" sz="2050" i="1">
                  <a:latin typeface="DejaVu Sans"/>
                  <a:cs typeface="DejaVu Sans"/>
                </a:rPr>
              </a:br>
              <a:r>
                <a:rPr lang="en-US" sz="2050" i="1">
                  <a:latin typeface="DejaVu Sans"/>
                  <a:cs typeface="DejaVu Sans"/>
                </a:rPr>
                <a:t>to strengthen my own power </a:t>
              </a:r>
              <a:br>
                <a:rPr lang="en-US" sz="2050" i="1">
                  <a:latin typeface="DejaVu Sans"/>
                  <a:cs typeface="DejaVu Sans"/>
                </a:rPr>
              </a:br>
              <a:r>
                <a:rPr lang="en-US" sz="2050" i="1">
                  <a:latin typeface="DejaVu Sans"/>
                  <a:cs typeface="DejaVu Sans"/>
                </a:rPr>
                <a:t>position (e.g. more and easier </a:t>
              </a:r>
              <a:br>
                <a:rPr lang="en-US" sz="2050" i="1">
                  <a:latin typeface="DejaVu Sans"/>
                  <a:cs typeface="DejaVu Sans"/>
                </a:rPr>
              </a:br>
              <a:r>
                <a:rPr lang="en-US" sz="2050" i="1">
                  <a:latin typeface="DejaVu Sans"/>
                  <a:cs typeface="DejaVu Sans"/>
                </a:rPr>
                <a:t>access to funds), but right </a:t>
              </a:r>
              <a:br>
                <a:rPr lang="en-US" sz="2050" i="1">
                  <a:latin typeface="DejaVu Sans"/>
                  <a:cs typeface="DejaVu Sans"/>
                </a:rPr>
              </a:br>
              <a:r>
                <a:rPr lang="en-US" sz="2050" i="1">
                  <a:latin typeface="DejaVu Sans"/>
                  <a:cs typeface="DejaVu Sans"/>
                </a:rPr>
                <a:t>now, I try to negotiate </a:t>
              </a:r>
              <a:br>
                <a:rPr lang="en-US" sz="2050" i="1">
                  <a:latin typeface="DejaVu Sans"/>
                  <a:cs typeface="DejaVu Sans"/>
                </a:rPr>
              </a:br>
              <a:r>
                <a:rPr lang="en-US" sz="2050" i="1">
                  <a:latin typeface="DejaVu Sans"/>
                  <a:cs typeface="DejaVu Sans"/>
                </a:rPr>
                <a:t>which of my short- </a:t>
              </a:r>
              <a:br>
                <a:rPr lang="en-US" sz="2050" i="1">
                  <a:latin typeface="DejaVu Sans"/>
                  <a:cs typeface="DejaVu Sans"/>
                </a:rPr>
              </a:br>
              <a:r>
                <a:rPr lang="en-US" sz="2050" i="1">
                  <a:latin typeface="DejaVu Sans"/>
                  <a:cs typeface="DejaVu Sans"/>
                </a:rPr>
                <a:t>term strategies will fit best </a:t>
              </a:r>
              <a:br>
                <a:rPr lang="en-US" sz="2050" i="1">
                  <a:latin typeface="DejaVu Sans"/>
                  <a:cs typeface="DejaVu Sans"/>
                </a:rPr>
              </a:br>
              <a:r>
                <a:rPr lang="en-US" sz="2050" i="1">
                  <a:latin typeface="DejaVu Sans"/>
                  <a:cs typeface="DejaVu Sans"/>
                </a:rPr>
                <a:t>into the current joint initiatives</a:t>
              </a:r>
              <a:br>
                <a:rPr lang="en-US" sz="2050" i="1">
                  <a:latin typeface="DejaVu Sans"/>
                  <a:cs typeface="DejaVu Sans"/>
                </a:rPr>
              </a:br>
              <a:endParaRPr lang="en-US" sz="2050" i="1" dirty="0">
                <a:latin typeface="DejaVu Sans"/>
                <a:cs typeface="DejaVu Sans"/>
              </a:endParaRPr>
            </a:p>
          </p:txBody>
        </p:sp>
        <p:pic>
          <p:nvPicPr>
            <p:cNvPr id="5122" name="Picture 2" descr="C:\Users\valkova\Pictures\startup-849805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621" y="4517972"/>
              <a:ext cx="5200729" cy="3467153"/>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4">
              <a:extLst>
                <a:ext uri="{FF2B5EF4-FFF2-40B4-BE49-F238E27FC236}">
                  <a16:creationId xmlns:a16="http://schemas.microsoft.com/office/drawing/2014/main" id="{7DDEFC38-45F9-410E-AFB3-45EE9EBC547C}"/>
                </a:ext>
              </a:extLst>
            </p:cNvPr>
            <p:cNvSpPr txBox="1"/>
            <p:nvPr/>
          </p:nvSpPr>
          <p:spPr>
            <a:xfrm>
              <a:off x="1377950" y="8497927"/>
              <a:ext cx="10690865" cy="553998"/>
            </a:xfrm>
            <a:prstGeom prst="rect">
              <a:avLst/>
            </a:prstGeom>
          </p:spPr>
          <p:txBody>
            <a:bodyPr vert="horz" wrap="square" lIns="0" tIns="0" rIns="0" bIns="0" rtlCol="0">
              <a:spAutoFit/>
            </a:bodyPr>
            <a:lstStyle/>
            <a:p>
              <a:pPr marL="74931">
                <a:spcBef>
                  <a:spcPts val="480"/>
                </a:spcBef>
                <a:buSzPct val="143902"/>
                <a:tabLst>
                  <a:tab pos="289560" algn="l"/>
                </a:tabLst>
              </a:pPr>
              <a:r>
                <a:rPr lang="en-US" b="1">
                  <a:latin typeface="DejaVu Sans"/>
                  <a:cs typeface="DejaVu Sans"/>
                </a:rPr>
                <a:t>For here and the forthcoming slides, cf. this source: </a:t>
              </a:r>
              <a:r>
                <a:rPr lang="fr-FR">
                  <a:latin typeface="DejaVu Sans"/>
                  <a:cs typeface="DejaVu Sans"/>
                  <a:hlinkClick r:id="rId4"/>
                </a:rPr>
                <a:t>https://smallbusiness.chron.com/top-ten-effective-negotiation-skills-31534.html</a:t>
              </a:r>
              <a:r>
                <a:rPr lang="fr-FR">
                  <a:latin typeface="DejaVu Sans"/>
                  <a:cs typeface="DejaVu Sans"/>
                </a:rPr>
                <a:t> </a:t>
              </a:r>
            </a:p>
          </p:txBody>
        </p:sp>
      </p:grpSp>
      <p:sp>
        <p:nvSpPr>
          <p:cNvPr id="4" name="Foliennummernplatzhalter 3">
            <a:extLst>
              <a:ext uri="{FF2B5EF4-FFF2-40B4-BE49-F238E27FC236}">
                <a16:creationId xmlns:a16="http://schemas.microsoft.com/office/drawing/2014/main" id="{2A0639EF-80F3-41B6-991E-F92AE99C64D7}"/>
              </a:ext>
            </a:extLst>
          </p:cNvPr>
          <p:cNvSpPr>
            <a:spLocks noGrp="1"/>
          </p:cNvSpPr>
          <p:nvPr>
            <p:ph type="sldNum" sz="quarter" idx="7"/>
          </p:nvPr>
        </p:nvSpPr>
        <p:spPr/>
        <p:txBody>
          <a:bodyPr/>
          <a:lstStyle/>
          <a:p>
            <a:fld id="{B6F15528-21DE-4FAA-801E-634DDDAF4B2B}" type="slidenum">
              <a:rPr lang="de-DE" smtClean="0"/>
              <a:t>5</a:t>
            </a:fld>
            <a:endParaRPr lang="de-DE"/>
          </a:p>
        </p:txBody>
      </p:sp>
      <p:sp>
        <p:nvSpPr>
          <p:cNvPr id="8" name="Fußzeilenplatzhalter 7">
            <a:extLst>
              <a:ext uri="{FF2B5EF4-FFF2-40B4-BE49-F238E27FC236}">
                <a16:creationId xmlns:a16="http://schemas.microsoft.com/office/drawing/2014/main" id="{B21502C8-A7B5-497C-BB4B-8ED3A2C22F32}"/>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418216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1167763" y="2346325"/>
            <a:ext cx="10690865" cy="6186309"/>
            <a:chOff x="1167763" y="2346325"/>
            <a:chExt cx="10690865" cy="6186309"/>
          </a:xfrm>
        </p:grpSpPr>
        <p:sp>
          <p:nvSpPr>
            <p:cNvPr id="7" name="object 4"/>
            <p:cNvSpPr txBox="1"/>
            <p:nvPr/>
          </p:nvSpPr>
          <p:spPr>
            <a:xfrm>
              <a:off x="1167763" y="2346325"/>
              <a:ext cx="10690865" cy="6186309"/>
            </a:xfrm>
            <a:prstGeom prst="rect">
              <a:avLst/>
            </a:prstGeom>
          </p:spPr>
          <p:txBody>
            <a:bodyPr vert="horz" wrap="square" lIns="0" tIns="0" rIns="0" bIns="0" rtlCol="0">
              <a:spAutoFit/>
            </a:bodyPr>
            <a:lstStyle/>
            <a:p>
              <a:pPr marL="74931">
                <a:lnSpc>
                  <a:spcPct val="100000"/>
                </a:lnSpc>
                <a:spcBef>
                  <a:spcPts val="480"/>
                </a:spcBef>
                <a:buSzPct val="143902"/>
                <a:tabLst>
                  <a:tab pos="289560" algn="l"/>
                </a:tabLst>
              </a:pPr>
              <a:r>
                <a:rPr lang="en-US" sz="2050" b="1" dirty="0">
                  <a:latin typeface="DejaVu Sans"/>
                  <a:cs typeface="DejaVu Sans"/>
                </a:rPr>
                <a:t>Determine your goals, areas for discussion and alternatives to the stated goals</a:t>
              </a:r>
            </a:p>
            <a:p>
              <a:pPr marL="74931">
                <a:lnSpc>
                  <a:spcPct val="100000"/>
                </a:lnSpc>
                <a:spcBef>
                  <a:spcPts val="480"/>
                </a:spcBef>
                <a:buSzPct val="143902"/>
                <a:tabLst>
                  <a:tab pos="289560" algn="l"/>
                </a:tabLst>
              </a:pPr>
              <a:r>
                <a:rPr lang="en-US" sz="2050" dirty="0">
                  <a:latin typeface="DejaVu Sans"/>
                  <a:cs typeface="DejaVu Sans"/>
                </a:rPr>
                <a:t>You should study the history of the relationship between the two parties and past negotiations to find areas of agreement and common goals.</a:t>
              </a:r>
            </a:p>
            <a:p>
              <a:pPr marL="74931">
                <a:lnSpc>
                  <a:spcPct val="100000"/>
                </a:lnSpc>
                <a:spcBef>
                  <a:spcPts val="480"/>
                </a:spcBef>
                <a:buSzPct val="143902"/>
                <a:tabLst>
                  <a:tab pos="289560" algn="l"/>
                </a:tabLst>
              </a:pPr>
              <a:r>
                <a:rPr lang="en-US" sz="2050" i="1" dirty="0">
                  <a:latin typeface="DejaVu Sans"/>
                  <a:cs typeface="DejaVu Sans"/>
                </a:rPr>
                <a:t>S&amp;T agreement negotiation</a:t>
              </a:r>
              <a:r>
                <a:rPr lang="en-US" sz="2050" i="1">
                  <a:latin typeface="DejaVu Sans"/>
                  <a:cs typeface="DejaVu Sans"/>
                </a:rPr>
                <a:t>: </a:t>
              </a:r>
              <a:br>
                <a:rPr lang="en-US" sz="2050" i="1">
                  <a:latin typeface="DejaVu Sans"/>
                  <a:cs typeface="DejaVu Sans"/>
                </a:rPr>
              </a:br>
              <a:r>
                <a:rPr lang="en-US" sz="2050" i="1">
                  <a:latin typeface="DejaVu Sans"/>
                  <a:cs typeface="DejaVu Sans"/>
                </a:rPr>
                <a:t>It is easier to find a</a:t>
              </a:r>
              <a:br>
                <a:rPr lang="en-US" sz="2050" i="1">
                  <a:latin typeface="DejaVu Sans"/>
                  <a:cs typeface="DejaVu Sans"/>
                </a:rPr>
              </a:br>
              <a:r>
                <a:rPr lang="en-US" sz="2050" i="1">
                  <a:latin typeface="DejaVu Sans"/>
                  <a:cs typeface="DejaVu Sans"/>
                </a:rPr>
                <a:t>solution when you can</a:t>
              </a:r>
              <a:br>
                <a:rPr lang="en-US" sz="2050" i="1">
                  <a:latin typeface="DejaVu Sans"/>
                  <a:cs typeface="DejaVu Sans"/>
                </a:rPr>
              </a:br>
              <a:r>
                <a:rPr lang="en-US" sz="2050" i="1">
                  <a:latin typeface="DejaVu Sans"/>
                  <a:cs typeface="DejaVu Sans"/>
                </a:rPr>
                <a:t>build on a common ground;</a:t>
              </a:r>
              <a:br>
                <a:rPr lang="en-US" sz="2050" i="1">
                  <a:latin typeface="DejaVu Sans"/>
                  <a:cs typeface="DejaVu Sans"/>
                </a:rPr>
              </a:br>
              <a:r>
                <a:rPr lang="en-US" sz="2050" i="1">
                  <a:latin typeface="DejaVu Sans"/>
                  <a:cs typeface="DejaVu Sans"/>
                </a:rPr>
                <a:t>therefore, check the history</a:t>
              </a:r>
              <a:br>
                <a:rPr lang="en-US" sz="2050" i="1">
                  <a:latin typeface="DejaVu Sans"/>
                  <a:cs typeface="DejaVu Sans"/>
                </a:rPr>
              </a:br>
              <a:r>
                <a:rPr lang="en-US" sz="2050" i="1">
                  <a:latin typeface="DejaVu Sans"/>
                  <a:cs typeface="DejaVu Sans"/>
                </a:rPr>
                <a:t>of your relationship:</a:t>
              </a:r>
              <a:br>
                <a:rPr lang="en-US" sz="2050" i="1">
                  <a:latin typeface="DejaVu Sans"/>
                  <a:cs typeface="DejaVu Sans"/>
                </a:rPr>
              </a:br>
              <a:r>
                <a:rPr lang="en-US" sz="2050" i="1">
                  <a:latin typeface="DejaVu Sans"/>
                  <a:cs typeface="DejaVu Sans"/>
                </a:rPr>
                <a:t>Which </a:t>
              </a:r>
              <a:r>
                <a:rPr lang="en-US" sz="2050" i="1" dirty="0">
                  <a:latin typeface="DejaVu Sans"/>
                  <a:cs typeface="DejaVu Sans"/>
                </a:rPr>
                <a:t>scientific </a:t>
              </a:r>
              <a:r>
                <a:rPr lang="en-US" sz="2050" i="1">
                  <a:latin typeface="DejaVu Sans"/>
                  <a:cs typeface="DejaVu Sans"/>
                </a:rPr>
                <a:t>topics </a:t>
              </a:r>
              <a:br>
                <a:rPr lang="en-US" sz="2050" i="1">
                  <a:latin typeface="DejaVu Sans"/>
                  <a:cs typeface="DejaVu Sans"/>
                </a:rPr>
              </a:br>
              <a:r>
                <a:rPr lang="en-US" sz="2050" i="1">
                  <a:latin typeface="DejaVu Sans"/>
                  <a:cs typeface="DejaVu Sans"/>
                </a:rPr>
                <a:t>were important for </a:t>
              </a:r>
              <a:br>
                <a:rPr lang="en-US" sz="2050" i="1">
                  <a:latin typeface="DejaVu Sans"/>
                  <a:cs typeface="DejaVu Sans"/>
                </a:rPr>
              </a:br>
              <a:r>
                <a:rPr lang="en-US" sz="2050" i="1">
                  <a:latin typeface="DejaVu Sans"/>
                  <a:cs typeface="DejaVu Sans"/>
                </a:rPr>
                <a:t>our </a:t>
              </a:r>
              <a:r>
                <a:rPr lang="en-US" sz="2050" i="1" dirty="0">
                  <a:latin typeface="DejaVu Sans"/>
                  <a:cs typeface="DejaVu Sans"/>
                </a:rPr>
                <a:t>cooperation in </a:t>
              </a:r>
              <a:r>
                <a:rPr lang="en-US" sz="2050" i="1">
                  <a:latin typeface="DejaVu Sans"/>
                  <a:cs typeface="DejaVu Sans"/>
                </a:rPr>
                <a:t>the </a:t>
              </a:r>
              <a:br>
                <a:rPr lang="en-US" sz="2050" i="1">
                  <a:latin typeface="DejaVu Sans"/>
                  <a:cs typeface="DejaVu Sans"/>
                </a:rPr>
              </a:br>
              <a:r>
                <a:rPr lang="en-US" sz="2050" i="1">
                  <a:latin typeface="DejaVu Sans"/>
                  <a:cs typeface="DejaVu Sans"/>
                </a:rPr>
                <a:t>last </a:t>
              </a:r>
              <a:r>
                <a:rPr lang="en-US" sz="2050" i="1" dirty="0">
                  <a:latin typeface="DejaVu Sans"/>
                  <a:cs typeface="DejaVu Sans"/>
                </a:rPr>
                <a:t>years</a:t>
              </a:r>
              <a:r>
                <a:rPr lang="en-US" sz="2050" i="1">
                  <a:latin typeface="DejaVu Sans"/>
                  <a:cs typeface="DejaVu Sans"/>
                </a:rPr>
                <a:t>? </a:t>
              </a:r>
              <a:br>
                <a:rPr lang="en-US" sz="2050" i="1">
                  <a:latin typeface="DejaVu Sans"/>
                  <a:cs typeface="DejaVu Sans"/>
                </a:rPr>
              </a:br>
              <a:r>
                <a:rPr lang="en-US" sz="2050" i="1">
                  <a:latin typeface="DejaVu Sans"/>
                  <a:cs typeface="DejaVu Sans"/>
                </a:rPr>
                <a:t>Which goals can we both </a:t>
              </a:r>
              <a:br>
                <a:rPr lang="en-US" sz="2050" i="1">
                  <a:latin typeface="DejaVu Sans"/>
                  <a:cs typeface="DejaVu Sans"/>
                </a:rPr>
              </a:br>
              <a:r>
                <a:rPr lang="en-US" sz="2050" i="1">
                  <a:latin typeface="DejaVu Sans"/>
                  <a:cs typeface="DejaVu Sans"/>
                </a:rPr>
                <a:t>easily agree to?</a:t>
              </a:r>
              <a:br>
                <a:rPr lang="en-US" sz="2050" i="1">
                  <a:latin typeface="DejaVu Sans"/>
                  <a:cs typeface="DejaVu Sans"/>
                </a:rPr>
              </a:br>
              <a:r>
                <a:rPr lang="en-US" sz="2050" i="1">
                  <a:latin typeface="DejaVu Sans"/>
                  <a:cs typeface="DejaVu Sans"/>
                </a:rPr>
                <a:t>Which topics have </a:t>
              </a:r>
              <a:br>
                <a:rPr lang="en-US" sz="2050" i="1">
                  <a:latin typeface="DejaVu Sans"/>
                  <a:cs typeface="DejaVu Sans"/>
                </a:rPr>
              </a:br>
              <a:r>
                <a:rPr lang="en-US" sz="2050" i="1">
                  <a:latin typeface="DejaVu Sans"/>
                  <a:cs typeface="DejaVu Sans"/>
                </a:rPr>
                <a:t>changed?</a:t>
              </a:r>
            </a:p>
            <a:p>
              <a:pPr marL="74931">
                <a:lnSpc>
                  <a:spcPct val="100000"/>
                </a:lnSpc>
                <a:spcBef>
                  <a:spcPts val="480"/>
                </a:spcBef>
                <a:buSzPct val="143902"/>
                <a:tabLst>
                  <a:tab pos="289560" algn="l"/>
                </a:tabLst>
              </a:pPr>
              <a:endParaRPr lang="en-US" sz="2050" i="1" dirty="0">
                <a:latin typeface="DejaVu Sans"/>
                <a:cs typeface="DejaVu Sans"/>
              </a:endParaRPr>
            </a:p>
          </p:txBody>
        </p:sp>
        <p:pic>
          <p:nvPicPr>
            <p:cNvPr id="6146" name="Picture 2" descr="C:\Users\valkova\Pictures\strategy-1080527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998984"/>
              <a:ext cx="6102350" cy="405869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object 2"/>
          <p:cNvSpPr txBox="1"/>
          <p:nvPr/>
        </p:nvSpPr>
        <p:spPr>
          <a:xfrm>
            <a:off x="1158244" y="1664335"/>
            <a:ext cx="10506706" cy="430887"/>
          </a:xfrm>
          <a:prstGeom prst="rect">
            <a:avLst/>
          </a:prstGeom>
        </p:spPr>
        <p:txBody>
          <a:bodyPr vert="horz" wrap="square" lIns="0" tIns="0" rIns="0" bIns="0" rtlCol="0">
            <a:spAutoFit/>
          </a:bodyPr>
          <a:lstStyle/>
          <a:p>
            <a:pPr marL="12700">
              <a:lnSpc>
                <a:spcPct val="100000"/>
              </a:lnSpc>
            </a:pPr>
            <a:r>
              <a:rPr lang="de-DE" sz="2800" b="1" spc="-10" dirty="0">
                <a:latin typeface="DejaVu Sans"/>
                <a:cs typeface="DejaVu Sans"/>
              </a:rPr>
              <a:t>General </a:t>
            </a:r>
            <a:r>
              <a:rPr lang="de-DE" sz="2800" b="1" spc="-10" dirty="0" err="1">
                <a:latin typeface="DejaVu Sans"/>
                <a:cs typeface="DejaVu Sans"/>
              </a:rPr>
              <a:t>rules</a:t>
            </a:r>
            <a:r>
              <a:rPr lang="de-DE" sz="2800" b="1" spc="-10" dirty="0">
                <a:latin typeface="DejaVu Sans"/>
                <a:cs typeface="DejaVu Sans"/>
              </a:rPr>
              <a:t> </a:t>
            </a:r>
            <a:r>
              <a:rPr lang="de-DE" sz="2800" b="1" spc="-10" dirty="0" err="1">
                <a:latin typeface="DejaVu Sans"/>
                <a:cs typeface="DejaVu Sans"/>
              </a:rPr>
              <a:t>for</a:t>
            </a:r>
            <a:r>
              <a:rPr lang="de-DE" sz="2800" b="1" spc="-10" dirty="0">
                <a:latin typeface="DejaVu Sans"/>
                <a:cs typeface="DejaVu Sans"/>
              </a:rPr>
              <a:t> </a:t>
            </a:r>
            <a:r>
              <a:rPr lang="de-DE" sz="2800" b="1" spc="-10" err="1">
                <a:latin typeface="DejaVu Sans"/>
                <a:cs typeface="DejaVu Sans"/>
              </a:rPr>
              <a:t>preparing</a:t>
            </a:r>
            <a:r>
              <a:rPr lang="de-DE" sz="2800" b="1" spc="-10">
                <a:latin typeface="DejaVu Sans"/>
                <a:cs typeface="DejaVu Sans"/>
              </a:rPr>
              <a:t> negotiations</a:t>
            </a:r>
            <a:endParaRPr lang="de-DE" sz="2800" b="1" spc="-10" dirty="0">
              <a:latin typeface="DejaVu Sans"/>
              <a:cs typeface="DejaVu Sans"/>
            </a:endParaRPr>
          </a:p>
        </p:txBody>
      </p:sp>
      <p:sp>
        <p:nvSpPr>
          <p:cNvPr id="2" name="Foliennummernplatzhalter 1">
            <a:extLst>
              <a:ext uri="{FF2B5EF4-FFF2-40B4-BE49-F238E27FC236}">
                <a16:creationId xmlns:a16="http://schemas.microsoft.com/office/drawing/2014/main" id="{0DC3132B-B898-4DC5-84C3-E3D2CB058102}"/>
              </a:ext>
            </a:extLst>
          </p:cNvPr>
          <p:cNvSpPr>
            <a:spLocks noGrp="1"/>
          </p:cNvSpPr>
          <p:nvPr>
            <p:ph type="sldNum" sz="quarter" idx="7"/>
          </p:nvPr>
        </p:nvSpPr>
        <p:spPr/>
        <p:txBody>
          <a:bodyPr/>
          <a:lstStyle/>
          <a:p>
            <a:fld id="{B6F15528-21DE-4FAA-801E-634DDDAF4B2B}" type="slidenum">
              <a:rPr lang="de-DE" smtClean="0"/>
              <a:t>6</a:t>
            </a:fld>
            <a:endParaRPr lang="de-DE"/>
          </a:p>
        </p:txBody>
      </p:sp>
      <p:sp>
        <p:nvSpPr>
          <p:cNvPr id="3" name="Fußzeilenplatzhalter 2">
            <a:extLst>
              <a:ext uri="{FF2B5EF4-FFF2-40B4-BE49-F238E27FC236}">
                <a16:creationId xmlns:a16="http://schemas.microsoft.com/office/drawing/2014/main" id="{9367B2C3-B173-4C03-9C48-C5F40F0940BA}"/>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148143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1158244" y="2270125"/>
            <a:ext cx="10690865" cy="6186309"/>
            <a:chOff x="1167763" y="2305050"/>
            <a:chExt cx="10690865" cy="6186309"/>
          </a:xfrm>
        </p:grpSpPr>
        <p:sp>
          <p:nvSpPr>
            <p:cNvPr id="7" name="object 4"/>
            <p:cNvSpPr txBox="1"/>
            <p:nvPr/>
          </p:nvSpPr>
          <p:spPr>
            <a:xfrm>
              <a:off x="1167763" y="2305050"/>
              <a:ext cx="10690865" cy="6186309"/>
            </a:xfrm>
            <a:prstGeom prst="rect">
              <a:avLst/>
            </a:prstGeom>
          </p:spPr>
          <p:txBody>
            <a:bodyPr vert="horz" wrap="square" lIns="0" tIns="0" rIns="0" bIns="0" rtlCol="0">
              <a:spAutoFit/>
            </a:bodyPr>
            <a:lstStyle/>
            <a:p>
              <a:pPr marL="74931">
                <a:lnSpc>
                  <a:spcPct val="100000"/>
                </a:lnSpc>
                <a:spcBef>
                  <a:spcPts val="480"/>
                </a:spcBef>
                <a:buSzPct val="143902"/>
                <a:tabLst>
                  <a:tab pos="289560" algn="l"/>
                </a:tabLst>
              </a:pPr>
              <a:r>
                <a:rPr lang="en-US" sz="2050" b="1" dirty="0">
                  <a:latin typeface="DejaVu Sans"/>
                  <a:cs typeface="DejaVu Sans"/>
                </a:rPr>
                <a:t>Listen actively to the other party or other parties during </a:t>
              </a:r>
              <a:r>
                <a:rPr lang="en-US" sz="2050" b="1">
                  <a:latin typeface="DejaVu Sans"/>
                  <a:cs typeface="DejaVu Sans"/>
                </a:rPr>
                <a:t>the debate </a:t>
              </a:r>
              <a:r>
                <a:rPr lang="en-US" sz="2050">
                  <a:latin typeface="DejaVu Sans"/>
                  <a:cs typeface="DejaVu Sans"/>
                </a:rPr>
                <a:t>Active </a:t>
              </a:r>
              <a:r>
                <a:rPr lang="en-US" sz="2050" dirty="0">
                  <a:latin typeface="DejaVu Sans"/>
                  <a:cs typeface="DejaVu Sans"/>
                </a:rPr>
                <a:t>listening involves the ability to read body language as well as </a:t>
              </a:r>
              <a:r>
                <a:rPr lang="en-US" sz="2050">
                  <a:latin typeface="DejaVu Sans"/>
                  <a:cs typeface="DejaVu Sans"/>
                </a:rPr>
                <a:t>verbal communication, but not only: show your partner that you are an active listener by sending positive signals, e.g. nodding and physical symmetry (adopting the same posture), or as well negative ones, e.g. physical distancing (turning the head away), etc.</a:t>
              </a:r>
              <a:endParaRPr lang="en-US" sz="2050" dirty="0">
                <a:latin typeface="DejaVu Sans"/>
                <a:cs typeface="DejaVu Sans"/>
              </a:endParaRPr>
            </a:p>
            <a:p>
              <a:pPr marL="74931">
                <a:lnSpc>
                  <a:spcPct val="100000"/>
                </a:lnSpc>
                <a:spcBef>
                  <a:spcPts val="480"/>
                </a:spcBef>
                <a:buSzPct val="143902"/>
                <a:tabLst>
                  <a:tab pos="289560" algn="l"/>
                </a:tabLst>
              </a:pPr>
              <a:r>
                <a:rPr lang="en-US" sz="2050" i="1" dirty="0">
                  <a:latin typeface="DejaVu Sans"/>
                  <a:cs typeface="DejaVu Sans"/>
                </a:rPr>
                <a:t>S&amp;T agreement negotiation</a:t>
              </a:r>
              <a:r>
                <a:rPr lang="en-US" sz="2050" i="1">
                  <a:latin typeface="DejaVu Sans"/>
                  <a:cs typeface="DejaVu Sans"/>
                </a:rPr>
                <a:t>: signs of </a:t>
              </a:r>
              <a:br>
                <a:rPr lang="en-US" sz="2050" i="1">
                  <a:latin typeface="DejaVu Sans"/>
                  <a:cs typeface="DejaVu Sans"/>
                </a:rPr>
              </a:br>
              <a:r>
                <a:rPr lang="en-US" sz="2050" i="1">
                  <a:latin typeface="DejaVu Sans"/>
                  <a:cs typeface="DejaVu Sans"/>
                </a:rPr>
                <a:t>body language can be a symptom </a:t>
              </a:r>
              <a:br>
                <a:rPr lang="en-US" sz="2050" i="1">
                  <a:latin typeface="DejaVu Sans"/>
                  <a:cs typeface="DejaVu Sans"/>
                </a:rPr>
              </a:br>
              <a:r>
                <a:rPr lang="en-US" sz="2050" i="1">
                  <a:latin typeface="DejaVu Sans"/>
                  <a:cs typeface="DejaVu Sans"/>
                </a:rPr>
                <a:t>for a certain reservation with a topic </a:t>
              </a:r>
              <a:br>
                <a:rPr lang="en-US" sz="2050" i="1">
                  <a:latin typeface="DejaVu Sans"/>
                  <a:cs typeface="DejaVu Sans"/>
                </a:rPr>
              </a:br>
              <a:r>
                <a:rPr lang="en-US" sz="2050" i="1">
                  <a:latin typeface="DejaVu Sans"/>
                  <a:cs typeface="DejaVu Sans"/>
                </a:rPr>
                <a:t>or uncomfortness with the </a:t>
              </a:r>
              <a:br>
                <a:rPr lang="en-US" sz="2050" i="1">
                  <a:latin typeface="DejaVu Sans"/>
                  <a:cs typeface="DejaVu Sans"/>
                </a:rPr>
              </a:br>
              <a:r>
                <a:rPr lang="en-US" sz="2050" i="1">
                  <a:latin typeface="DejaVu Sans"/>
                  <a:cs typeface="DejaVu Sans"/>
                </a:rPr>
                <a:t>situation, but as well for </a:t>
              </a:r>
              <a:br>
                <a:rPr lang="en-US" sz="2050" i="1">
                  <a:latin typeface="DejaVu Sans"/>
                  <a:cs typeface="DejaVu Sans"/>
                </a:rPr>
              </a:br>
              <a:r>
                <a:rPr lang="en-US" sz="2050" i="1">
                  <a:latin typeface="DejaVu Sans"/>
                  <a:cs typeface="DejaVu Sans"/>
                </a:rPr>
                <a:t>a dominance-claiming </a:t>
              </a:r>
              <a:br>
                <a:rPr lang="en-US" sz="2050" i="1">
                  <a:latin typeface="DejaVu Sans"/>
                  <a:cs typeface="DejaVu Sans"/>
                </a:rPr>
              </a:br>
              <a:r>
                <a:rPr lang="en-US" sz="2050" i="1">
                  <a:latin typeface="DejaVu Sans"/>
                  <a:cs typeface="DejaVu Sans"/>
                </a:rPr>
                <a:t>opinion and an assertive </a:t>
              </a:r>
              <a:br>
                <a:rPr lang="en-US" sz="2050" i="1">
                  <a:latin typeface="DejaVu Sans"/>
                  <a:cs typeface="DejaVu Sans"/>
                </a:rPr>
              </a:br>
              <a:r>
                <a:rPr lang="en-US" sz="2050" i="1">
                  <a:latin typeface="DejaVu Sans"/>
                  <a:cs typeface="DejaVu Sans"/>
                </a:rPr>
                <a:t>position</a:t>
              </a:r>
            </a:p>
            <a:p>
              <a:pPr marL="74931">
                <a:lnSpc>
                  <a:spcPct val="100000"/>
                </a:lnSpc>
                <a:spcBef>
                  <a:spcPts val="480"/>
                </a:spcBef>
                <a:buSzPct val="143902"/>
                <a:tabLst>
                  <a:tab pos="289560" algn="l"/>
                </a:tabLst>
              </a:pPr>
              <a:endParaRPr lang="en-US" sz="2050" i="1">
                <a:latin typeface="DejaVu Sans"/>
                <a:cs typeface="DejaVu Sans"/>
              </a:endParaRPr>
            </a:p>
            <a:p>
              <a:pPr marL="74931">
                <a:lnSpc>
                  <a:spcPct val="100000"/>
                </a:lnSpc>
                <a:spcBef>
                  <a:spcPts val="480"/>
                </a:spcBef>
                <a:buSzPct val="143902"/>
                <a:tabLst>
                  <a:tab pos="289560" algn="l"/>
                </a:tabLst>
              </a:pPr>
              <a:r>
                <a:rPr lang="en-US" sz="2050">
                  <a:latin typeface="DejaVu Sans"/>
                  <a:cs typeface="DejaVu Sans"/>
                </a:rPr>
                <a:t>Train to listen to yourself </a:t>
              </a:r>
              <a:br>
                <a:rPr lang="en-US" sz="2050">
                  <a:latin typeface="DejaVu Sans"/>
                  <a:cs typeface="DejaVu Sans"/>
                </a:rPr>
              </a:br>
              <a:r>
                <a:rPr lang="en-US" sz="2050">
                  <a:latin typeface="DejaVu Sans"/>
                  <a:cs typeface="DejaVu Sans"/>
                </a:rPr>
                <a:t>actively, too: It’s not </a:t>
              </a:r>
              <a:br>
                <a:rPr lang="en-US" sz="2050">
                  <a:latin typeface="DejaVu Sans"/>
                  <a:cs typeface="DejaVu Sans"/>
                </a:rPr>
              </a:br>
              <a:r>
                <a:rPr lang="en-US" sz="2050">
                  <a:latin typeface="DejaVu Sans"/>
                  <a:cs typeface="DejaVu Sans"/>
                </a:rPr>
                <a:t>what you say but</a:t>
              </a:r>
              <a:br>
                <a:rPr lang="en-US" sz="2050">
                  <a:latin typeface="DejaVu Sans"/>
                  <a:cs typeface="DejaVu Sans"/>
                </a:rPr>
              </a:br>
              <a:r>
                <a:rPr lang="en-US" sz="2050">
                  <a:latin typeface="DejaVu Sans"/>
                  <a:cs typeface="DejaVu Sans"/>
                </a:rPr>
                <a:t>how you say it</a:t>
              </a:r>
              <a:endParaRPr lang="en-US" sz="2050" dirty="0">
                <a:latin typeface="DejaVu Sans"/>
                <a:cs typeface="DejaVu Sans"/>
              </a:endParaRPr>
            </a:p>
          </p:txBody>
        </p:sp>
        <p:pic>
          <p:nvPicPr>
            <p:cNvPr id="7171" name="Picture 3" descr="C:\Users\valkova\Pictures\ear-2973126_19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218" y="4133850"/>
              <a:ext cx="6140451" cy="406485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object 2"/>
          <p:cNvSpPr txBox="1"/>
          <p:nvPr/>
        </p:nvSpPr>
        <p:spPr>
          <a:xfrm>
            <a:off x="1158244" y="1664335"/>
            <a:ext cx="10506706" cy="430887"/>
          </a:xfrm>
          <a:prstGeom prst="rect">
            <a:avLst/>
          </a:prstGeom>
        </p:spPr>
        <p:txBody>
          <a:bodyPr vert="horz" wrap="square" lIns="0" tIns="0" rIns="0" bIns="0" rtlCol="0">
            <a:spAutoFit/>
          </a:bodyPr>
          <a:lstStyle/>
          <a:p>
            <a:pPr marL="12700">
              <a:lnSpc>
                <a:spcPct val="100000"/>
              </a:lnSpc>
            </a:pPr>
            <a:r>
              <a:rPr lang="de-DE" sz="2800" b="1" spc="-10" dirty="0">
                <a:latin typeface="DejaVu Sans"/>
                <a:cs typeface="DejaVu Sans"/>
              </a:rPr>
              <a:t>General </a:t>
            </a:r>
            <a:r>
              <a:rPr lang="de-DE" sz="2800" b="1" spc="-10" dirty="0" err="1">
                <a:latin typeface="DejaVu Sans"/>
                <a:cs typeface="DejaVu Sans"/>
              </a:rPr>
              <a:t>rules</a:t>
            </a:r>
            <a:r>
              <a:rPr lang="de-DE" sz="2800" b="1" spc="-10" dirty="0">
                <a:latin typeface="DejaVu Sans"/>
                <a:cs typeface="DejaVu Sans"/>
              </a:rPr>
              <a:t> </a:t>
            </a:r>
            <a:r>
              <a:rPr lang="de-DE" sz="2800" b="1" spc="-10" dirty="0" err="1">
                <a:latin typeface="DejaVu Sans"/>
                <a:cs typeface="DejaVu Sans"/>
              </a:rPr>
              <a:t>for</a:t>
            </a:r>
            <a:r>
              <a:rPr lang="de-DE" sz="2800" b="1" spc="-10" dirty="0">
                <a:latin typeface="DejaVu Sans"/>
                <a:cs typeface="DejaVu Sans"/>
              </a:rPr>
              <a:t> </a:t>
            </a:r>
            <a:r>
              <a:rPr lang="de-DE" sz="2800" b="1" spc="-10" err="1">
                <a:latin typeface="DejaVu Sans"/>
                <a:cs typeface="DejaVu Sans"/>
              </a:rPr>
              <a:t>preparing</a:t>
            </a:r>
            <a:r>
              <a:rPr lang="de-DE" sz="2800" b="1" spc="-10">
                <a:latin typeface="DejaVu Sans"/>
                <a:cs typeface="DejaVu Sans"/>
              </a:rPr>
              <a:t> negotiations</a:t>
            </a:r>
            <a:endParaRPr lang="de-DE" sz="2800" b="1" spc="-10" dirty="0">
              <a:latin typeface="DejaVu Sans"/>
              <a:cs typeface="DejaVu Sans"/>
            </a:endParaRPr>
          </a:p>
        </p:txBody>
      </p:sp>
      <p:sp>
        <p:nvSpPr>
          <p:cNvPr id="2" name="Foliennummernplatzhalter 1">
            <a:extLst>
              <a:ext uri="{FF2B5EF4-FFF2-40B4-BE49-F238E27FC236}">
                <a16:creationId xmlns:a16="http://schemas.microsoft.com/office/drawing/2014/main" id="{EB84967C-CC97-477F-A4CA-71192C8BAEA2}"/>
              </a:ext>
            </a:extLst>
          </p:cNvPr>
          <p:cNvSpPr>
            <a:spLocks noGrp="1"/>
          </p:cNvSpPr>
          <p:nvPr>
            <p:ph type="sldNum" sz="quarter" idx="7"/>
          </p:nvPr>
        </p:nvSpPr>
        <p:spPr/>
        <p:txBody>
          <a:bodyPr/>
          <a:lstStyle/>
          <a:p>
            <a:fld id="{B6F15528-21DE-4FAA-801E-634DDDAF4B2B}" type="slidenum">
              <a:rPr lang="de-DE" smtClean="0"/>
              <a:t>7</a:t>
            </a:fld>
            <a:endParaRPr lang="de-DE"/>
          </a:p>
        </p:txBody>
      </p:sp>
      <p:sp>
        <p:nvSpPr>
          <p:cNvPr id="4" name="Fußzeilenplatzhalter 3">
            <a:extLst>
              <a:ext uri="{FF2B5EF4-FFF2-40B4-BE49-F238E27FC236}">
                <a16:creationId xmlns:a16="http://schemas.microsoft.com/office/drawing/2014/main" id="{D7080B99-03AD-45AE-9305-D55B58C94C72}"/>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162842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1167763" y="2193925"/>
            <a:ext cx="10690865" cy="5175776"/>
          </a:xfrm>
          <a:prstGeom prst="rect">
            <a:avLst/>
          </a:prstGeom>
        </p:spPr>
        <p:txBody>
          <a:bodyPr vert="horz" wrap="square" lIns="0" tIns="0" rIns="0" bIns="0" rtlCol="0">
            <a:spAutoFit/>
          </a:bodyPr>
          <a:lstStyle/>
          <a:p>
            <a:pPr marL="74931">
              <a:lnSpc>
                <a:spcPct val="100000"/>
              </a:lnSpc>
              <a:spcBef>
                <a:spcPts val="480"/>
              </a:spcBef>
              <a:buSzPct val="143902"/>
              <a:tabLst>
                <a:tab pos="289560" algn="l"/>
              </a:tabLst>
            </a:pPr>
            <a:r>
              <a:rPr lang="en-US" sz="2050" b="1" dirty="0">
                <a:latin typeface="DejaVu Sans"/>
                <a:cs typeface="DejaVu Sans"/>
              </a:rPr>
              <a:t>Keep emotions on a string</a:t>
            </a:r>
          </a:p>
          <a:p>
            <a:pPr marL="74931">
              <a:lnSpc>
                <a:spcPct val="100000"/>
              </a:lnSpc>
              <a:spcBef>
                <a:spcPts val="480"/>
              </a:spcBef>
              <a:buSzPct val="143902"/>
              <a:tabLst>
                <a:tab pos="289560" algn="l"/>
              </a:tabLst>
            </a:pPr>
            <a:r>
              <a:rPr lang="en-US" sz="2050" dirty="0">
                <a:latin typeface="DejaVu Sans"/>
                <a:cs typeface="DejaVu Sans"/>
              </a:rPr>
              <a:t>While a negotiation on contentious issues can be frustrating, allowing emotions to take control during the negotiations can lead to unfavorable results</a:t>
            </a:r>
            <a:r>
              <a:rPr lang="en-US" sz="2050">
                <a:latin typeface="DejaVu Sans"/>
                <a:cs typeface="DejaVu Sans"/>
              </a:rPr>
              <a:t>. Remember: Every conversation consists of task-related and relationship-oriented components. In case of doubt, don’t get personal, just stick to the point. </a:t>
            </a:r>
            <a:endParaRPr lang="en-US" sz="2050" dirty="0">
              <a:latin typeface="DejaVu Sans"/>
              <a:cs typeface="DejaVu Sans"/>
            </a:endParaRPr>
          </a:p>
          <a:p>
            <a:pPr marL="74931">
              <a:lnSpc>
                <a:spcPct val="100000"/>
              </a:lnSpc>
              <a:spcBef>
                <a:spcPts val="480"/>
              </a:spcBef>
              <a:buSzPct val="143902"/>
              <a:tabLst>
                <a:tab pos="289560" algn="l"/>
              </a:tabLst>
            </a:pPr>
            <a:r>
              <a:rPr lang="en-US" sz="2050" i="1" dirty="0">
                <a:latin typeface="DejaVu Sans"/>
                <a:cs typeface="DejaVu Sans"/>
              </a:rPr>
              <a:t>S&amp;T agreement negotiation</a:t>
            </a:r>
            <a:r>
              <a:rPr lang="en-US" sz="2050" i="1">
                <a:latin typeface="DejaVu Sans"/>
                <a:cs typeface="DejaVu Sans"/>
              </a:rPr>
              <a:t>: </a:t>
            </a:r>
            <a:br>
              <a:rPr lang="en-US" sz="2050" i="1">
                <a:latin typeface="DejaVu Sans"/>
                <a:cs typeface="DejaVu Sans"/>
              </a:rPr>
            </a:br>
            <a:r>
              <a:rPr lang="en-US" sz="2050" i="1">
                <a:latin typeface="DejaVu Sans"/>
                <a:cs typeface="DejaVu Sans"/>
              </a:rPr>
              <a:t>Scientists </a:t>
            </a:r>
            <a:r>
              <a:rPr lang="en-US" sz="2050" i="1" dirty="0">
                <a:latin typeface="DejaVu Sans"/>
                <a:cs typeface="DejaVu Sans"/>
              </a:rPr>
              <a:t>are convinced </a:t>
            </a:r>
            <a:r>
              <a:rPr lang="en-US" sz="2050" i="1">
                <a:latin typeface="DejaVu Sans"/>
                <a:cs typeface="DejaVu Sans"/>
              </a:rPr>
              <a:t>of </a:t>
            </a:r>
            <a:br>
              <a:rPr lang="en-US" sz="2050" i="1">
                <a:latin typeface="DejaVu Sans"/>
                <a:cs typeface="DejaVu Sans"/>
              </a:rPr>
            </a:br>
            <a:r>
              <a:rPr lang="en-US" sz="2050" i="1">
                <a:latin typeface="DejaVu Sans"/>
                <a:cs typeface="DejaVu Sans"/>
              </a:rPr>
              <a:t>their </a:t>
            </a:r>
            <a:r>
              <a:rPr lang="en-US" sz="2050" i="1" dirty="0">
                <a:latin typeface="DejaVu Sans"/>
                <a:cs typeface="DejaVu Sans"/>
              </a:rPr>
              <a:t>results and the </a:t>
            </a:r>
            <a:r>
              <a:rPr lang="en-US" sz="2050" i="1">
                <a:latin typeface="DejaVu Sans"/>
                <a:cs typeface="DejaVu Sans"/>
              </a:rPr>
              <a:t>necessity </a:t>
            </a:r>
            <a:br>
              <a:rPr lang="en-US" sz="2050" i="1">
                <a:latin typeface="DejaVu Sans"/>
                <a:cs typeface="DejaVu Sans"/>
              </a:rPr>
            </a:br>
            <a:r>
              <a:rPr lang="en-US" sz="2050" i="1">
                <a:latin typeface="DejaVu Sans"/>
                <a:cs typeface="DejaVu Sans"/>
              </a:rPr>
              <a:t>of a quick implementation of </a:t>
            </a:r>
            <a:br>
              <a:rPr lang="en-US" sz="2050" i="1">
                <a:latin typeface="DejaVu Sans"/>
                <a:cs typeface="DejaVu Sans"/>
              </a:rPr>
            </a:br>
            <a:r>
              <a:rPr lang="en-US" sz="2050" i="1">
                <a:latin typeface="DejaVu Sans"/>
                <a:cs typeface="DejaVu Sans"/>
              </a:rPr>
              <a:t>activities</a:t>
            </a:r>
            <a:r>
              <a:rPr lang="en-US" sz="2050" i="1" dirty="0">
                <a:latin typeface="DejaVu Sans"/>
                <a:cs typeface="DejaVu Sans"/>
              </a:rPr>
              <a:t>. Policy </a:t>
            </a:r>
            <a:r>
              <a:rPr lang="en-US" sz="2050" i="1">
                <a:latin typeface="DejaVu Sans"/>
                <a:cs typeface="DejaVu Sans"/>
              </a:rPr>
              <a:t>makers </a:t>
            </a:r>
            <a:br>
              <a:rPr lang="en-US" sz="2050" i="1">
                <a:latin typeface="DejaVu Sans"/>
                <a:cs typeface="DejaVu Sans"/>
              </a:rPr>
            </a:br>
            <a:r>
              <a:rPr lang="en-US" sz="2050" i="1">
                <a:latin typeface="DejaVu Sans"/>
                <a:cs typeface="DejaVu Sans"/>
              </a:rPr>
              <a:t>might </a:t>
            </a:r>
            <a:r>
              <a:rPr lang="en-US" sz="2050" i="1" dirty="0">
                <a:latin typeface="DejaVu Sans"/>
                <a:cs typeface="DejaVu Sans"/>
              </a:rPr>
              <a:t>be confident </a:t>
            </a:r>
            <a:r>
              <a:rPr lang="en-US" sz="2050" i="1">
                <a:latin typeface="DejaVu Sans"/>
                <a:cs typeface="DejaVu Sans"/>
              </a:rPr>
              <a:t>with the</a:t>
            </a:r>
            <a:br>
              <a:rPr lang="en-US" sz="2050" i="1">
                <a:latin typeface="DejaVu Sans"/>
                <a:cs typeface="DejaVu Sans"/>
              </a:rPr>
            </a:br>
            <a:r>
              <a:rPr lang="en-US" sz="2050" i="1">
                <a:latin typeface="DejaVu Sans"/>
                <a:cs typeface="DejaVu Sans"/>
              </a:rPr>
              <a:t>outcome </a:t>
            </a:r>
            <a:r>
              <a:rPr lang="en-US" sz="2050" i="1" dirty="0">
                <a:latin typeface="DejaVu Sans"/>
                <a:cs typeface="DejaVu Sans"/>
              </a:rPr>
              <a:t>of the research</a:t>
            </a:r>
            <a:r>
              <a:rPr lang="en-US" sz="2050" i="1">
                <a:latin typeface="DejaVu Sans"/>
                <a:cs typeface="DejaVu Sans"/>
              </a:rPr>
              <a:t>, </a:t>
            </a:r>
            <a:br>
              <a:rPr lang="en-US" sz="2050" i="1">
                <a:latin typeface="DejaVu Sans"/>
                <a:cs typeface="DejaVu Sans"/>
              </a:rPr>
            </a:br>
            <a:r>
              <a:rPr lang="en-US" sz="2050" i="1">
                <a:latin typeface="DejaVu Sans"/>
                <a:cs typeface="DejaVu Sans"/>
              </a:rPr>
              <a:t>but </a:t>
            </a:r>
            <a:r>
              <a:rPr lang="en-US" sz="2050" i="1" dirty="0">
                <a:latin typeface="DejaVu Sans"/>
                <a:cs typeface="DejaVu Sans"/>
              </a:rPr>
              <a:t>they have </a:t>
            </a:r>
            <a:r>
              <a:rPr lang="en-US" sz="2050" i="1">
                <a:latin typeface="DejaVu Sans"/>
                <a:cs typeface="DejaVu Sans"/>
              </a:rPr>
              <a:t>to maintain </a:t>
            </a:r>
            <a:br>
              <a:rPr lang="en-US" sz="2050" i="1">
                <a:latin typeface="DejaVu Sans"/>
                <a:cs typeface="DejaVu Sans"/>
              </a:rPr>
            </a:br>
            <a:r>
              <a:rPr lang="en-US" sz="2050" i="1">
                <a:latin typeface="DejaVu Sans"/>
                <a:cs typeface="DejaVu Sans"/>
              </a:rPr>
              <a:t>good relationships with </a:t>
            </a:r>
            <a:br>
              <a:rPr lang="en-US" sz="2050" i="1">
                <a:latin typeface="DejaVu Sans"/>
                <a:cs typeface="DejaVu Sans"/>
              </a:rPr>
            </a:br>
            <a:r>
              <a:rPr lang="en-US" sz="2050" i="1">
                <a:latin typeface="DejaVu Sans"/>
                <a:cs typeface="DejaVu Sans"/>
              </a:rPr>
              <a:t>many stakeholders.</a:t>
            </a:r>
            <a:endParaRPr lang="en-US" sz="2050" i="1" dirty="0">
              <a:latin typeface="DejaVu Sans"/>
              <a:cs typeface="DejaVu Sans"/>
            </a:endParaRPr>
          </a:p>
        </p:txBody>
      </p:sp>
      <p:pic>
        <p:nvPicPr>
          <p:cNvPr id="8194" name="Picture 2" descr="C:\Users\valkova\Pictures\emotions-371238_960_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550" y="4479925"/>
            <a:ext cx="5592037" cy="3250372"/>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p:nvPr/>
        </p:nvSpPr>
        <p:spPr>
          <a:xfrm>
            <a:off x="1158244" y="1664335"/>
            <a:ext cx="10506706" cy="430887"/>
          </a:xfrm>
          <a:prstGeom prst="rect">
            <a:avLst/>
          </a:prstGeom>
        </p:spPr>
        <p:txBody>
          <a:bodyPr vert="horz" wrap="square" lIns="0" tIns="0" rIns="0" bIns="0" rtlCol="0">
            <a:spAutoFit/>
          </a:bodyPr>
          <a:lstStyle/>
          <a:p>
            <a:pPr marL="12700">
              <a:lnSpc>
                <a:spcPct val="100000"/>
              </a:lnSpc>
            </a:pPr>
            <a:r>
              <a:rPr lang="de-DE" sz="2800" b="1" spc="-10" dirty="0">
                <a:latin typeface="DejaVu Sans"/>
                <a:cs typeface="DejaVu Sans"/>
              </a:rPr>
              <a:t>General </a:t>
            </a:r>
            <a:r>
              <a:rPr lang="de-DE" sz="2800" b="1" spc="-10" dirty="0" err="1">
                <a:latin typeface="DejaVu Sans"/>
                <a:cs typeface="DejaVu Sans"/>
              </a:rPr>
              <a:t>rules</a:t>
            </a:r>
            <a:r>
              <a:rPr lang="de-DE" sz="2800" b="1" spc="-10" dirty="0">
                <a:latin typeface="DejaVu Sans"/>
                <a:cs typeface="DejaVu Sans"/>
              </a:rPr>
              <a:t> </a:t>
            </a:r>
            <a:r>
              <a:rPr lang="de-DE" sz="2800" b="1" spc="-10" dirty="0" err="1">
                <a:latin typeface="DejaVu Sans"/>
                <a:cs typeface="DejaVu Sans"/>
              </a:rPr>
              <a:t>for</a:t>
            </a:r>
            <a:r>
              <a:rPr lang="de-DE" sz="2800" b="1" spc="-10" dirty="0">
                <a:latin typeface="DejaVu Sans"/>
                <a:cs typeface="DejaVu Sans"/>
              </a:rPr>
              <a:t> </a:t>
            </a:r>
            <a:r>
              <a:rPr lang="de-DE" sz="2800" b="1" spc="-10" err="1">
                <a:latin typeface="DejaVu Sans"/>
                <a:cs typeface="DejaVu Sans"/>
              </a:rPr>
              <a:t>preparing</a:t>
            </a:r>
            <a:r>
              <a:rPr lang="de-DE" sz="2800" b="1" spc="-10">
                <a:latin typeface="DejaVu Sans"/>
                <a:cs typeface="DejaVu Sans"/>
              </a:rPr>
              <a:t> negotiations</a:t>
            </a:r>
            <a:endParaRPr lang="de-DE" sz="2800" b="1" spc="-10" dirty="0">
              <a:latin typeface="DejaVu Sans"/>
              <a:cs typeface="DejaVu Sans"/>
            </a:endParaRPr>
          </a:p>
        </p:txBody>
      </p:sp>
      <p:sp>
        <p:nvSpPr>
          <p:cNvPr id="2" name="Foliennummernplatzhalter 1">
            <a:extLst>
              <a:ext uri="{FF2B5EF4-FFF2-40B4-BE49-F238E27FC236}">
                <a16:creationId xmlns:a16="http://schemas.microsoft.com/office/drawing/2014/main" id="{9609E7AD-FFCB-4E7C-B591-174E30A68444}"/>
              </a:ext>
            </a:extLst>
          </p:cNvPr>
          <p:cNvSpPr>
            <a:spLocks noGrp="1"/>
          </p:cNvSpPr>
          <p:nvPr>
            <p:ph type="sldNum" sz="quarter" idx="7"/>
          </p:nvPr>
        </p:nvSpPr>
        <p:spPr/>
        <p:txBody>
          <a:bodyPr/>
          <a:lstStyle/>
          <a:p>
            <a:fld id="{B6F15528-21DE-4FAA-801E-634DDDAF4B2B}" type="slidenum">
              <a:rPr lang="de-DE" smtClean="0"/>
              <a:t>8</a:t>
            </a:fld>
            <a:endParaRPr lang="de-DE"/>
          </a:p>
        </p:txBody>
      </p:sp>
      <p:sp>
        <p:nvSpPr>
          <p:cNvPr id="3" name="Fußzeilenplatzhalter 2">
            <a:extLst>
              <a:ext uri="{FF2B5EF4-FFF2-40B4-BE49-F238E27FC236}">
                <a16:creationId xmlns:a16="http://schemas.microsoft.com/office/drawing/2014/main" id="{59A8E489-C32B-4B3C-A1A4-13F814B3F12B}"/>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151992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txBox="1"/>
          <p:nvPr/>
        </p:nvSpPr>
        <p:spPr>
          <a:xfrm>
            <a:off x="1167763" y="2270125"/>
            <a:ext cx="10690865" cy="5491247"/>
          </a:xfrm>
          <a:prstGeom prst="rect">
            <a:avLst/>
          </a:prstGeom>
        </p:spPr>
        <p:txBody>
          <a:bodyPr vert="horz" wrap="square" lIns="0" tIns="0" rIns="0" bIns="0" rtlCol="0">
            <a:spAutoFit/>
          </a:bodyPr>
          <a:lstStyle/>
          <a:p>
            <a:pPr marL="74931">
              <a:lnSpc>
                <a:spcPct val="100000"/>
              </a:lnSpc>
              <a:spcBef>
                <a:spcPts val="480"/>
              </a:spcBef>
              <a:buSzPct val="143902"/>
              <a:tabLst>
                <a:tab pos="289560" algn="l"/>
              </a:tabLst>
            </a:pPr>
            <a:r>
              <a:rPr lang="en-US" sz="2050" b="1" dirty="0">
                <a:latin typeface="DejaVu Sans"/>
                <a:cs typeface="DejaVu Sans"/>
              </a:rPr>
              <a:t>Communicate clearly and effectively to the other side during the negotiation</a:t>
            </a:r>
          </a:p>
          <a:p>
            <a:pPr marL="74931">
              <a:lnSpc>
                <a:spcPct val="100000"/>
              </a:lnSpc>
              <a:spcBef>
                <a:spcPts val="480"/>
              </a:spcBef>
              <a:buSzPct val="143902"/>
              <a:tabLst>
                <a:tab pos="289560" algn="l"/>
              </a:tabLst>
            </a:pPr>
            <a:r>
              <a:rPr lang="en-US" sz="2050" dirty="0">
                <a:latin typeface="DejaVu Sans"/>
                <a:cs typeface="DejaVu Sans"/>
              </a:rPr>
              <a:t>You should prepare your statement carefully </a:t>
            </a:r>
            <a:r>
              <a:rPr lang="en-US" sz="2050">
                <a:latin typeface="DejaVu Sans"/>
                <a:cs typeface="DejaVu Sans"/>
              </a:rPr>
              <a:t>in advance, e.g. by answering yourself a bundle of questions. </a:t>
            </a:r>
            <a:r>
              <a:rPr lang="en-US" sz="2050" dirty="0">
                <a:latin typeface="DejaVu Sans"/>
                <a:cs typeface="DejaVu Sans"/>
              </a:rPr>
              <a:t>Explain everything in </a:t>
            </a:r>
            <a:r>
              <a:rPr lang="en-US" sz="2050">
                <a:latin typeface="DejaVu Sans"/>
                <a:cs typeface="DejaVu Sans"/>
              </a:rPr>
              <a:t>a comprehensive but still simple way. If </a:t>
            </a:r>
            <a:r>
              <a:rPr lang="en-US" sz="2050" dirty="0">
                <a:latin typeface="DejaVu Sans"/>
                <a:cs typeface="DejaVu Sans"/>
              </a:rPr>
              <a:t>possible use “</a:t>
            </a:r>
            <a:r>
              <a:rPr lang="en-US" sz="2050">
                <a:latin typeface="DejaVu Sans"/>
                <a:cs typeface="DejaVu Sans"/>
              </a:rPr>
              <a:t>storytelling”. In an encounter with people from a different culture, try to put a little bit more effort in elaborating on your theme and issues. Ask your partners whether everything became clear. </a:t>
            </a:r>
            <a:endParaRPr lang="en-US" sz="2050" dirty="0">
              <a:latin typeface="DejaVu Sans"/>
              <a:cs typeface="DejaVu Sans"/>
            </a:endParaRPr>
          </a:p>
          <a:p>
            <a:pPr marL="74931">
              <a:lnSpc>
                <a:spcPct val="100000"/>
              </a:lnSpc>
              <a:spcBef>
                <a:spcPts val="480"/>
              </a:spcBef>
              <a:buSzPct val="143902"/>
              <a:tabLst>
                <a:tab pos="289560" algn="l"/>
              </a:tabLst>
            </a:pPr>
            <a:r>
              <a:rPr lang="en-US" sz="2050" i="1" dirty="0">
                <a:latin typeface="DejaVu Sans"/>
                <a:cs typeface="DejaVu Sans"/>
              </a:rPr>
              <a:t>S&amp;T agreement negotiation</a:t>
            </a:r>
            <a:r>
              <a:rPr lang="en-US" sz="2050" i="1">
                <a:latin typeface="DejaVu Sans"/>
                <a:cs typeface="DejaVu Sans"/>
              </a:rPr>
              <a:t>: </a:t>
            </a:r>
            <a:br>
              <a:rPr lang="en-US" sz="2050" i="1">
                <a:latin typeface="DejaVu Sans"/>
                <a:cs typeface="DejaVu Sans"/>
              </a:rPr>
            </a:br>
            <a:r>
              <a:rPr lang="en-US" sz="2050" i="1">
                <a:latin typeface="DejaVu Sans"/>
                <a:cs typeface="DejaVu Sans"/>
              </a:rPr>
              <a:t>What do we </a:t>
            </a:r>
            <a:r>
              <a:rPr lang="en-US" sz="2050" i="1" dirty="0">
                <a:latin typeface="DejaVu Sans"/>
                <a:cs typeface="DejaVu Sans"/>
              </a:rPr>
              <a:t>want</a:t>
            </a:r>
            <a:r>
              <a:rPr lang="en-US" sz="2050" i="1">
                <a:latin typeface="DejaVu Sans"/>
                <a:cs typeface="DejaVu Sans"/>
              </a:rPr>
              <a:t>? </a:t>
            </a:r>
            <a:br>
              <a:rPr lang="en-US" sz="2050" i="1">
                <a:latin typeface="DejaVu Sans"/>
                <a:cs typeface="DejaVu Sans"/>
              </a:rPr>
            </a:br>
            <a:r>
              <a:rPr lang="en-US" sz="2050" i="1">
                <a:latin typeface="DejaVu Sans"/>
                <a:cs typeface="DejaVu Sans"/>
              </a:rPr>
              <a:t>Why do we </a:t>
            </a:r>
            <a:r>
              <a:rPr lang="en-US" sz="2050" i="1" dirty="0">
                <a:latin typeface="DejaVu Sans"/>
                <a:cs typeface="DejaVu Sans"/>
              </a:rPr>
              <a:t>want it</a:t>
            </a:r>
            <a:r>
              <a:rPr lang="en-US" sz="2050" i="1">
                <a:latin typeface="DejaVu Sans"/>
                <a:cs typeface="DejaVu Sans"/>
              </a:rPr>
              <a:t>? </a:t>
            </a:r>
            <a:br>
              <a:rPr lang="en-US" sz="2050" i="1">
                <a:latin typeface="DejaVu Sans"/>
                <a:cs typeface="DejaVu Sans"/>
              </a:rPr>
            </a:br>
            <a:r>
              <a:rPr lang="en-US" sz="2050" i="1">
                <a:latin typeface="DejaVu Sans"/>
                <a:cs typeface="DejaVu Sans"/>
              </a:rPr>
              <a:t>Who was involved?</a:t>
            </a:r>
            <a:br>
              <a:rPr lang="en-US" sz="2050" i="1">
                <a:latin typeface="DejaVu Sans"/>
                <a:cs typeface="DejaVu Sans"/>
              </a:rPr>
            </a:br>
            <a:r>
              <a:rPr lang="en-US" sz="2050" i="1">
                <a:latin typeface="DejaVu Sans"/>
                <a:cs typeface="DejaVu Sans"/>
              </a:rPr>
              <a:t>When and where is it supposed </a:t>
            </a:r>
            <a:br>
              <a:rPr lang="en-US" sz="2050" i="1">
                <a:latin typeface="DejaVu Sans"/>
                <a:cs typeface="DejaVu Sans"/>
              </a:rPr>
            </a:br>
            <a:r>
              <a:rPr lang="en-US" sz="2050" i="1">
                <a:latin typeface="DejaVu Sans"/>
                <a:cs typeface="DejaVu Sans"/>
              </a:rPr>
              <a:t>to happen?</a:t>
            </a:r>
            <a:br>
              <a:rPr lang="en-US" sz="2050" i="1">
                <a:latin typeface="DejaVu Sans"/>
                <a:cs typeface="DejaVu Sans"/>
              </a:rPr>
            </a:br>
            <a:r>
              <a:rPr lang="en-US" sz="2050" i="1">
                <a:latin typeface="DejaVu Sans"/>
                <a:cs typeface="DejaVu Sans"/>
              </a:rPr>
              <a:t>How did we do it last time? </a:t>
            </a:r>
            <a:br>
              <a:rPr lang="en-US" sz="2050" i="1">
                <a:latin typeface="DejaVu Sans"/>
                <a:cs typeface="DejaVu Sans"/>
              </a:rPr>
            </a:br>
            <a:r>
              <a:rPr lang="en-US" sz="2050" i="1">
                <a:latin typeface="DejaVu Sans"/>
                <a:cs typeface="DejaVu Sans"/>
              </a:rPr>
              <a:t>What do we </a:t>
            </a:r>
            <a:r>
              <a:rPr lang="en-US" sz="2050" i="1" dirty="0">
                <a:latin typeface="DejaVu Sans"/>
                <a:cs typeface="DejaVu Sans"/>
              </a:rPr>
              <a:t>offer for </a:t>
            </a:r>
            <a:r>
              <a:rPr lang="en-US" sz="2050" i="1">
                <a:latin typeface="DejaVu Sans"/>
                <a:cs typeface="DejaVu Sans"/>
              </a:rPr>
              <a:t>better </a:t>
            </a:r>
            <a:br>
              <a:rPr lang="en-US" sz="2050" i="1">
                <a:latin typeface="DejaVu Sans"/>
                <a:cs typeface="DejaVu Sans"/>
              </a:rPr>
            </a:br>
            <a:r>
              <a:rPr lang="en-US" sz="2050" i="1">
                <a:latin typeface="DejaVu Sans"/>
                <a:cs typeface="DejaVu Sans"/>
              </a:rPr>
              <a:t>achievement this time? </a:t>
            </a:r>
            <a:br>
              <a:rPr lang="en-US" sz="2050" i="1">
                <a:latin typeface="DejaVu Sans"/>
                <a:cs typeface="DejaVu Sans"/>
              </a:rPr>
            </a:br>
            <a:endParaRPr lang="en-US" sz="2050" i="1">
              <a:latin typeface="DejaVu Sans"/>
              <a:cs typeface="DejaVu Sans"/>
            </a:endParaRPr>
          </a:p>
        </p:txBody>
      </p:sp>
      <p:pic>
        <p:nvPicPr>
          <p:cNvPr id="9218" name="Picture 2" descr="C:\Users\valkova\Downloads\business-3421076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8150" y="4860925"/>
            <a:ext cx="4495800" cy="2994859"/>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
          <p:cNvSpPr txBox="1"/>
          <p:nvPr/>
        </p:nvSpPr>
        <p:spPr>
          <a:xfrm>
            <a:off x="1158244" y="1664335"/>
            <a:ext cx="10506706" cy="430887"/>
          </a:xfrm>
          <a:prstGeom prst="rect">
            <a:avLst/>
          </a:prstGeom>
        </p:spPr>
        <p:txBody>
          <a:bodyPr vert="horz" wrap="square" lIns="0" tIns="0" rIns="0" bIns="0" rtlCol="0">
            <a:spAutoFit/>
          </a:bodyPr>
          <a:lstStyle/>
          <a:p>
            <a:pPr marL="12700">
              <a:lnSpc>
                <a:spcPct val="100000"/>
              </a:lnSpc>
            </a:pPr>
            <a:r>
              <a:rPr lang="de-DE" sz="2800" b="1" spc="-10" dirty="0">
                <a:latin typeface="DejaVu Sans"/>
                <a:cs typeface="DejaVu Sans"/>
              </a:rPr>
              <a:t>General </a:t>
            </a:r>
            <a:r>
              <a:rPr lang="de-DE" sz="2800" b="1" spc="-10" dirty="0" err="1">
                <a:latin typeface="DejaVu Sans"/>
                <a:cs typeface="DejaVu Sans"/>
              </a:rPr>
              <a:t>rules</a:t>
            </a:r>
            <a:r>
              <a:rPr lang="de-DE" sz="2800" b="1" spc="-10" dirty="0">
                <a:latin typeface="DejaVu Sans"/>
                <a:cs typeface="DejaVu Sans"/>
              </a:rPr>
              <a:t> </a:t>
            </a:r>
            <a:r>
              <a:rPr lang="de-DE" sz="2800" b="1" spc="-10" dirty="0" err="1">
                <a:latin typeface="DejaVu Sans"/>
                <a:cs typeface="DejaVu Sans"/>
              </a:rPr>
              <a:t>for</a:t>
            </a:r>
            <a:r>
              <a:rPr lang="de-DE" sz="2800" b="1" spc="-10" dirty="0">
                <a:latin typeface="DejaVu Sans"/>
                <a:cs typeface="DejaVu Sans"/>
              </a:rPr>
              <a:t> </a:t>
            </a:r>
            <a:r>
              <a:rPr lang="de-DE" sz="2800" b="1" spc="-10" err="1">
                <a:latin typeface="DejaVu Sans"/>
                <a:cs typeface="DejaVu Sans"/>
              </a:rPr>
              <a:t>preparing</a:t>
            </a:r>
            <a:r>
              <a:rPr lang="de-DE" sz="2800" b="1" spc="-10">
                <a:latin typeface="DejaVu Sans"/>
                <a:cs typeface="DejaVu Sans"/>
              </a:rPr>
              <a:t> negotiations</a:t>
            </a:r>
            <a:endParaRPr lang="de-DE" sz="2800" b="1" spc="-10" dirty="0">
              <a:latin typeface="DejaVu Sans"/>
              <a:cs typeface="DejaVu Sans"/>
            </a:endParaRPr>
          </a:p>
        </p:txBody>
      </p:sp>
      <p:sp>
        <p:nvSpPr>
          <p:cNvPr id="2" name="Foliennummernplatzhalter 1">
            <a:extLst>
              <a:ext uri="{FF2B5EF4-FFF2-40B4-BE49-F238E27FC236}">
                <a16:creationId xmlns:a16="http://schemas.microsoft.com/office/drawing/2014/main" id="{93FEEED9-0289-4759-8CA2-EDB5A091C54D}"/>
              </a:ext>
            </a:extLst>
          </p:cNvPr>
          <p:cNvSpPr>
            <a:spLocks noGrp="1"/>
          </p:cNvSpPr>
          <p:nvPr>
            <p:ph type="sldNum" sz="quarter" idx="7"/>
          </p:nvPr>
        </p:nvSpPr>
        <p:spPr/>
        <p:txBody>
          <a:bodyPr/>
          <a:lstStyle/>
          <a:p>
            <a:fld id="{B6F15528-21DE-4FAA-801E-634DDDAF4B2B}" type="slidenum">
              <a:rPr lang="de-DE" smtClean="0"/>
              <a:t>9</a:t>
            </a:fld>
            <a:endParaRPr lang="de-DE"/>
          </a:p>
        </p:txBody>
      </p:sp>
      <p:sp>
        <p:nvSpPr>
          <p:cNvPr id="3" name="Fußzeilenplatzhalter 2">
            <a:extLst>
              <a:ext uri="{FF2B5EF4-FFF2-40B4-BE49-F238E27FC236}">
                <a16:creationId xmlns:a16="http://schemas.microsoft.com/office/drawing/2014/main" id="{3283B85E-C97A-448F-911B-9971B93415F3}"/>
              </a:ext>
            </a:extLst>
          </p:cNvPr>
          <p:cNvSpPr>
            <a:spLocks noGrp="1"/>
          </p:cNvSpPr>
          <p:nvPr>
            <p:ph type="ftr" sz="quarter" idx="5"/>
          </p:nvPr>
        </p:nvSpPr>
        <p:spPr/>
        <p:txBody>
          <a:bodyPr/>
          <a:lstStyle/>
          <a:p>
            <a:pPr marL="12700" marR="5080">
              <a:lnSpc>
                <a:spcPct val="100000"/>
              </a:lnSpc>
            </a:pPr>
            <a:r>
              <a:rPr lang="en-US" spc="-15"/>
              <a:t>T</a:t>
            </a:r>
            <a:r>
              <a:rPr lang="en-US" spc="-25"/>
              <a:t>h</a:t>
            </a:r>
            <a:r>
              <a:rPr lang="en-US"/>
              <a:t>i</a:t>
            </a:r>
            <a:r>
              <a:rPr lang="en-US" spc="-10"/>
              <a:t>s</a:t>
            </a:r>
            <a:r>
              <a:rPr lang="en-US">
                <a:latin typeface="Times New Roman"/>
                <a:cs typeface="Times New Roman"/>
              </a:rPr>
              <a:t> </a:t>
            </a:r>
            <a:r>
              <a:rPr lang="en-US" spc="120">
                <a:latin typeface="Times New Roman"/>
                <a:cs typeface="Times New Roman"/>
              </a:rPr>
              <a:t> </a:t>
            </a:r>
            <a:r>
              <a:rPr lang="en-US" spc="-25"/>
              <a:t>pr</a:t>
            </a:r>
            <a:r>
              <a:rPr lang="en-US" spc="-15"/>
              <a:t>o</a:t>
            </a:r>
            <a:r>
              <a:rPr lang="en-US"/>
              <a:t>je</a:t>
            </a:r>
            <a:r>
              <a:rPr lang="en-US" spc="-15"/>
              <a:t>c</a:t>
            </a:r>
            <a:r>
              <a:rPr lang="en-US"/>
              <a:t>t</a:t>
            </a:r>
            <a:r>
              <a:rPr lang="en-US">
                <a:latin typeface="Times New Roman"/>
                <a:cs typeface="Times New Roman"/>
              </a:rPr>
              <a:t> </a:t>
            </a:r>
            <a:r>
              <a:rPr lang="en-US" spc="114">
                <a:latin typeface="Times New Roman"/>
                <a:cs typeface="Times New Roman"/>
              </a:rPr>
              <a:t> </a:t>
            </a:r>
            <a:r>
              <a:rPr lang="en-US" spc="-15"/>
              <a:t>h</a:t>
            </a:r>
            <a:r>
              <a:rPr lang="en-US" spc="-20"/>
              <a:t>a</a:t>
            </a:r>
            <a:r>
              <a:rPr lang="en-US" spc="-10"/>
              <a:t>s</a:t>
            </a:r>
            <a:r>
              <a:rPr lang="en-US">
                <a:latin typeface="Times New Roman"/>
                <a:cs typeface="Times New Roman"/>
              </a:rPr>
              <a:t> </a:t>
            </a:r>
            <a:r>
              <a:rPr lang="en-US" spc="110">
                <a:latin typeface="Times New Roman"/>
                <a:cs typeface="Times New Roman"/>
              </a:rPr>
              <a:t> </a:t>
            </a:r>
            <a:r>
              <a:rPr lang="en-US" spc="-25"/>
              <a:t>r</a:t>
            </a:r>
            <a:r>
              <a:rPr lang="en-US" spc="10"/>
              <a:t>e</a:t>
            </a:r>
            <a:r>
              <a:rPr lang="en-US" spc="-20"/>
              <a:t>c</a:t>
            </a:r>
            <a:r>
              <a:rPr lang="en-US" spc="10"/>
              <a:t>e</a:t>
            </a:r>
            <a:r>
              <a:rPr lang="en-US" spc="-15"/>
              <a:t>iv</a:t>
            </a:r>
            <a:r>
              <a:rPr lang="en-US" spc="10"/>
              <a:t>e</a:t>
            </a:r>
            <a:r>
              <a:rPr lang="en-US" spc="-10"/>
              <a:t>d</a:t>
            </a:r>
            <a:r>
              <a:rPr lang="en-US">
                <a:latin typeface="Times New Roman"/>
                <a:cs typeface="Times New Roman"/>
              </a:rPr>
              <a:t> </a:t>
            </a:r>
            <a:r>
              <a:rPr lang="en-US" spc="114">
                <a:latin typeface="Times New Roman"/>
                <a:cs typeface="Times New Roman"/>
              </a:rPr>
              <a:t> </a:t>
            </a:r>
            <a:r>
              <a:rPr lang="en-US" spc="-5"/>
              <a:t>f</a:t>
            </a:r>
            <a:r>
              <a:rPr lang="en-US" spc="-25"/>
              <a:t>u</a:t>
            </a:r>
            <a:r>
              <a:rPr lang="en-US" spc="-15"/>
              <a:t>n</a:t>
            </a:r>
            <a:r>
              <a:rPr lang="en-US" spc="-25"/>
              <a:t>d</a:t>
            </a:r>
            <a:r>
              <a:rPr lang="en-US"/>
              <a:t>i</a:t>
            </a:r>
            <a:r>
              <a:rPr lang="en-US" spc="-25"/>
              <a:t>n</a:t>
            </a:r>
            <a:r>
              <a:rPr lang="en-US" spc="-10"/>
              <a:t>g</a:t>
            </a:r>
            <a:r>
              <a:rPr lang="en-US">
                <a:latin typeface="Times New Roman"/>
                <a:cs typeface="Times New Roman"/>
              </a:rPr>
              <a:t> </a:t>
            </a:r>
            <a:r>
              <a:rPr lang="en-US" spc="114">
                <a:latin typeface="Times New Roman"/>
                <a:cs typeface="Times New Roman"/>
              </a:rPr>
              <a:t> </a:t>
            </a:r>
            <a:r>
              <a:rPr lang="en-US" spc="-5"/>
              <a:t>f</a:t>
            </a:r>
            <a:r>
              <a:rPr lang="en-US" spc="-25"/>
              <a:t>r</a:t>
            </a:r>
            <a:r>
              <a:rPr lang="en-US" spc="-15"/>
              <a:t>o</a:t>
            </a:r>
            <a:r>
              <a:rPr lang="en-US"/>
              <a:t>m</a:t>
            </a:r>
            <a:r>
              <a:rPr lang="en-US">
                <a:latin typeface="Times New Roman"/>
                <a:cs typeface="Times New Roman"/>
              </a:rPr>
              <a:t> </a:t>
            </a:r>
            <a:r>
              <a:rPr lang="en-US" spc="114">
                <a:latin typeface="Times New Roman"/>
                <a:cs typeface="Times New Roman"/>
              </a:rPr>
              <a:t> </a:t>
            </a:r>
            <a:r>
              <a:rPr lang="en-US" spc="-10"/>
              <a:t>t</a:t>
            </a:r>
            <a:r>
              <a:rPr lang="en-US" spc="-25"/>
              <a:t>h</a:t>
            </a:r>
            <a:r>
              <a:rPr lang="en-US"/>
              <a:t>e</a:t>
            </a:r>
            <a:r>
              <a:rPr lang="en-US">
                <a:latin typeface="Times New Roman"/>
                <a:cs typeface="Times New Roman"/>
              </a:rPr>
              <a:t> </a:t>
            </a:r>
            <a:r>
              <a:rPr lang="en-US" spc="125">
                <a:latin typeface="Times New Roman"/>
                <a:cs typeface="Times New Roman"/>
              </a:rPr>
              <a:t> </a:t>
            </a:r>
            <a:r>
              <a:rPr lang="en-US" spc="-20"/>
              <a:t>E</a:t>
            </a:r>
            <a:r>
              <a:rPr lang="en-US" spc="-15"/>
              <a:t>u</a:t>
            </a:r>
            <a:r>
              <a:rPr lang="en-US" spc="-25"/>
              <a:t>r</a:t>
            </a:r>
            <a:r>
              <a:rPr lang="en-US" spc="-15"/>
              <a:t>o</a:t>
            </a:r>
            <a:r>
              <a:rPr lang="en-US" spc="-25"/>
              <a:t>p</a:t>
            </a:r>
            <a:r>
              <a:rPr lang="en-US" spc="10"/>
              <a:t>e</a:t>
            </a:r>
            <a:r>
              <a:rPr lang="en-US" spc="-20"/>
              <a:t>a</a:t>
            </a:r>
            <a:r>
              <a:rPr lang="en-US" spc="-10"/>
              <a:t>n</a:t>
            </a:r>
            <a:r>
              <a:rPr lang="en-US">
                <a:latin typeface="Times New Roman"/>
                <a:cs typeface="Times New Roman"/>
              </a:rPr>
              <a:t> </a:t>
            </a:r>
            <a:r>
              <a:rPr lang="en-US" spc="114">
                <a:latin typeface="Times New Roman"/>
                <a:cs typeface="Times New Roman"/>
              </a:rPr>
              <a:t> </a:t>
            </a:r>
            <a:r>
              <a:rPr lang="en-US" spc="-20"/>
              <a:t>U</a:t>
            </a:r>
            <a:r>
              <a:rPr lang="en-US" spc="-15"/>
              <a:t>n</a:t>
            </a:r>
            <a:r>
              <a:rPr lang="en-US"/>
              <a:t>i</a:t>
            </a:r>
            <a:r>
              <a:rPr lang="en-US" spc="-15"/>
              <a:t>o</a:t>
            </a:r>
            <a:r>
              <a:rPr lang="en-US" spc="-25"/>
              <a:t>n</a:t>
            </a:r>
            <a:r>
              <a:rPr lang="en-US"/>
              <a:t>’</a:t>
            </a:r>
            <a:r>
              <a:rPr lang="en-US" spc="-10"/>
              <a:t>s</a:t>
            </a:r>
            <a:r>
              <a:rPr lang="en-US">
                <a:latin typeface="Times New Roman"/>
                <a:cs typeface="Times New Roman"/>
              </a:rPr>
              <a:t> </a:t>
            </a:r>
            <a:r>
              <a:rPr lang="en-US" spc="110">
                <a:latin typeface="Times New Roman"/>
                <a:cs typeface="Times New Roman"/>
              </a:rPr>
              <a:t> </a:t>
            </a:r>
            <a:r>
              <a:rPr lang="en-US" spc="-15"/>
              <a:t>H</a:t>
            </a:r>
            <a:r>
              <a:rPr lang="en-US" spc="-5"/>
              <a:t>or</a:t>
            </a:r>
            <a:r>
              <a:rPr lang="en-US" spc="-15"/>
              <a:t>izo</a:t>
            </a:r>
            <a:r>
              <a:rPr lang="en-US" spc="-10"/>
              <a:t>n</a:t>
            </a:r>
            <a:r>
              <a:rPr lang="en-US">
                <a:latin typeface="Times New Roman"/>
                <a:cs typeface="Times New Roman"/>
              </a:rPr>
              <a:t> </a:t>
            </a:r>
            <a:r>
              <a:rPr lang="en-US" spc="114">
                <a:latin typeface="Times New Roman"/>
                <a:cs typeface="Times New Roman"/>
              </a:rPr>
              <a:t> </a:t>
            </a:r>
            <a:r>
              <a:rPr lang="en-US" spc="-5"/>
              <a:t>2</a:t>
            </a:r>
            <a:r>
              <a:rPr lang="en-US" spc="5"/>
              <a:t>02</a:t>
            </a:r>
            <a:r>
              <a:rPr lang="en-US"/>
              <a:t>0</a:t>
            </a:r>
            <a:r>
              <a:rPr lang="en-US">
                <a:latin typeface="Times New Roman"/>
                <a:cs typeface="Times New Roman"/>
              </a:rPr>
              <a:t> </a:t>
            </a:r>
            <a:r>
              <a:rPr lang="en-US" spc="-35"/>
              <a:t>r</a:t>
            </a:r>
            <a:r>
              <a:rPr lang="en-US" spc="10"/>
              <a:t>e</a:t>
            </a:r>
            <a:r>
              <a:rPr lang="en-US" spc="-15"/>
              <a:t>s</a:t>
            </a:r>
            <a:r>
              <a:rPr lang="en-US" spc="10"/>
              <a:t>e</a:t>
            </a:r>
            <a:r>
              <a:rPr lang="en-US" spc="-20"/>
              <a:t>a</a:t>
            </a:r>
            <a:r>
              <a:rPr lang="en-US" spc="-25"/>
              <a:t>r</a:t>
            </a:r>
            <a:r>
              <a:rPr lang="en-US" spc="-15"/>
              <a:t>c</a:t>
            </a:r>
            <a:r>
              <a:rPr lang="en-US" spc="-10"/>
              <a:t>h</a:t>
            </a:r>
            <a:r>
              <a:rPr lang="en-US" spc="75">
                <a:latin typeface="Times New Roman"/>
                <a:cs typeface="Times New Roman"/>
              </a:rPr>
              <a:t> </a:t>
            </a:r>
            <a:r>
              <a:rPr lang="en-US" spc="-20"/>
              <a:t>a</a:t>
            </a:r>
            <a:r>
              <a:rPr lang="en-US" spc="-25"/>
              <a:t>n</a:t>
            </a:r>
            <a:r>
              <a:rPr lang="en-US" spc="-10"/>
              <a:t>d</a:t>
            </a:r>
            <a:r>
              <a:rPr lang="en-US" spc="85">
                <a:latin typeface="Times New Roman"/>
                <a:cs typeface="Times New Roman"/>
              </a:rPr>
              <a:t> </a:t>
            </a:r>
            <a:r>
              <a:rPr lang="en-US" spc="-15"/>
              <a:t>in</a:t>
            </a:r>
            <a:r>
              <a:rPr lang="en-US" spc="-25"/>
              <a:t>n</a:t>
            </a:r>
            <a:r>
              <a:rPr lang="en-US" spc="-15"/>
              <a:t>ov</a:t>
            </a:r>
            <a:r>
              <a:rPr lang="en-US" spc="-20"/>
              <a:t>a</a:t>
            </a:r>
            <a:r>
              <a:rPr lang="en-US" spc="-10"/>
              <a:t>t</a:t>
            </a:r>
            <a:r>
              <a:rPr lang="en-US"/>
              <a:t>i</a:t>
            </a:r>
            <a:r>
              <a:rPr lang="en-US" spc="-15"/>
              <a:t>o</a:t>
            </a:r>
            <a:r>
              <a:rPr lang="en-US" spc="-10"/>
              <a:t>n</a:t>
            </a:r>
            <a:r>
              <a:rPr lang="en-US" spc="75">
                <a:latin typeface="Times New Roman"/>
                <a:cs typeface="Times New Roman"/>
              </a:rPr>
              <a:t> </a:t>
            </a:r>
            <a:r>
              <a:rPr lang="en-US" spc="-15"/>
              <a:t>p</a:t>
            </a:r>
            <a:r>
              <a:rPr lang="en-US" spc="-25"/>
              <a:t>r</a:t>
            </a:r>
            <a:r>
              <a:rPr lang="en-US" spc="-15"/>
              <a:t>o</a:t>
            </a:r>
            <a:r>
              <a:rPr lang="en-US" spc="-25"/>
              <a:t>g</a:t>
            </a:r>
            <a:r>
              <a:rPr lang="en-US" spc="-5"/>
              <a:t>r</a:t>
            </a:r>
            <a:r>
              <a:rPr lang="en-US" spc="-10"/>
              <a:t>am</a:t>
            </a:r>
            <a:r>
              <a:rPr lang="en-US" spc="-5"/>
              <a:t>m</a:t>
            </a:r>
            <a:r>
              <a:rPr lang="en-US"/>
              <a:t>e</a:t>
            </a:r>
            <a:r>
              <a:rPr lang="en-US" spc="80">
                <a:latin typeface="Times New Roman"/>
                <a:cs typeface="Times New Roman"/>
              </a:rPr>
              <a:t> </a:t>
            </a:r>
            <a:r>
              <a:rPr lang="en-US" spc="-15"/>
              <a:t>u</a:t>
            </a:r>
            <a:r>
              <a:rPr lang="en-US" spc="-25"/>
              <a:t>n</a:t>
            </a:r>
            <a:r>
              <a:rPr lang="en-US" spc="-15"/>
              <a:t>d</a:t>
            </a:r>
            <a:r>
              <a:rPr lang="en-US"/>
              <a:t>er</a:t>
            </a:r>
            <a:r>
              <a:rPr lang="en-US" spc="85">
                <a:latin typeface="Times New Roman"/>
                <a:cs typeface="Times New Roman"/>
              </a:rPr>
              <a:t> </a:t>
            </a:r>
            <a:r>
              <a:rPr lang="en-US" spc="-15"/>
              <a:t>g</a:t>
            </a:r>
            <a:r>
              <a:rPr lang="en-US" spc="-5"/>
              <a:t>r</a:t>
            </a:r>
            <a:r>
              <a:rPr lang="en-US" spc="-20"/>
              <a:t>a</a:t>
            </a:r>
            <a:r>
              <a:rPr lang="en-US" spc="-15"/>
              <a:t>n</a:t>
            </a:r>
            <a:r>
              <a:rPr lang="en-US"/>
              <a:t>t</a:t>
            </a:r>
            <a:r>
              <a:rPr lang="en-US" spc="75">
                <a:latin typeface="Times New Roman"/>
                <a:cs typeface="Times New Roman"/>
              </a:rPr>
              <a:t> </a:t>
            </a:r>
            <a:r>
              <a:rPr lang="en-US" spc="-20"/>
              <a:t>a</a:t>
            </a:r>
            <a:r>
              <a:rPr lang="en-US" spc="-15"/>
              <a:t>g</a:t>
            </a:r>
            <a:r>
              <a:rPr lang="en-US" spc="-35"/>
              <a:t>r</a:t>
            </a:r>
            <a:r>
              <a:rPr lang="en-US" spc="10"/>
              <a:t>e</a:t>
            </a:r>
            <a:r>
              <a:rPr lang="en-US"/>
              <a:t>e</a:t>
            </a:r>
            <a:r>
              <a:rPr lang="en-US" spc="-5"/>
              <a:t>m</a:t>
            </a:r>
            <a:r>
              <a:rPr lang="en-US"/>
              <a:t>e</a:t>
            </a:r>
            <a:r>
              <a:rPr lang="en-US" spc="-15"/>
              <a:t>n</a:t>
            </a:r>
            <a:r>
              <a:rPr lang="en-US"/>
              <a:t>t</a:t>
            </a:r>
            <a:r>
              <a:rPr lang="en-US" spc="75">
                <a:latin typeface="Times New Roman"/>
                <a:cs typeface="Times New Roman"/>
              </a:rPr>
              <a:t> </a:t>
            </a:r>
            <a:r>
              <a:rPr lang="en-US"/>
              <a:t>N</a:t>
            </a:r>
            <a:r>
              <a:rPr lang="en-US" spc="-10"/>
              <a:t>o</a:t>
            </a:r>
            <a:r>
              <a:rPr lang="en-US" spc="75">
                <a:latin typeface="Times New Roman"/>
                <a:cs typeface="Times New Roman"/>
              </a:rPr>
              <a:t> </a:t>
            </a:r>
            <a:r>
              <a:rPr lang="en-US" spc="5"/>
              <a:t>7703</a:t>
            </a:r>
            <a:r>
              <a:rPr lang="en-US" spc="-5"/>
              <a:t>4</a:t>
            </a:r>
            <a:r>
              <a:rPr lang="en-US" spc="5"/>
              <a:t>2</a:t>
            </a:r>
            <a:r>
              <a:rPr lang="en-US" spc="-5"/>
              <a:t>.</a:t>
            </a:r>
            <a:endParaRPr lang="en-US" spc="-5" dirty="0"/>
          </a:p>
        </p:txBody>
      </p:sp>
    </p:spTree>
    <p:extLst>
      <p:ext uri="{BB962C8B-B14F-4D97-AF65-F5344CB8AC3E}">
        <p14:creationId xmlns:p14="http://schemas.microsoft.com/office/powerpoint/2010/main" val="166747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2269</Words>
  <Application>Microsoft Office PowerPoint</Application>
  <PresentationFormat>Benutzerdefiniert</PresentationFormat>
  <Paragraphs>129</Paragraphs>
  <Slides>19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DejaVu Sans</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Exercise: „Self-reflexion“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Müller, Andreas</cp:lastModifiedBy>
  <cp:revision>88</cp:revision>
  <cp:lastPrinted>2019-10-18T13:24:02Z</cp:lastPrinted>
  <dcterms:created xsi:type="dcterms:W3CDTF">2019-10-08T15:24:37Z</dcterms:created>
  <dcterms:modified xsi:type="dcterms:W3CDTF">2021-02-12T14:57:33Z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2019-10-08T00:00:00Z</vt:filetime>
  </property>
  <property fmtid="{D5CDD505-2E9C-101B-9397-08002B2CF9AE}" pid="3" name="LastSaved">
    <vt:filetime>2019-10-08T00:00:00Z</vt:filetime>
  </property>
</Properties>
</file>