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938" r:id="rId2"/>
    <p:sldId id="256" r:id="rId3"/>
    <p:sldId id="954" r:id="rId4"/>
    <p:sldId id="955" r:id="rId5"/>
    <p:sldId id="942" r:id="rId6"/>
    <p:sldId id="940" r:id="rId7"/>
    <p:sldId id="944" r:id="rId8"/>
    <p:sldId id="958" r:id="rId9"/>
    <p:sldId id="952" r:id="rId10"/>
    <p:sldId id="953" r:id="rId11"/>
    <p:sldId id="956" r:id="rId12"/>
    <p:sldId id="959" r:id="rId13"/>
    <p:sldId id="960" r:id="rId14"/>
    <p:sldId id="961" r:id="rId15"/>
    <p:sldId id="962" r:id="rId16"/>
    <p:sldId id="964" r:id="rId17"/>
    <p:sldId id="93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80444" autoAdjust="0"/>
  </p:normalViewPr>
  <p:slideViewPr>
    <p:cSldViewPr snapToGrid="0" snapToObjects="1">
      <p:cViewPr varScale="1">
        <p:scale>
          <a:sx n="69" d="100"/>
          <a:sy n="69" d="100"/>
        </p:scale>
        <p:origin x="1152" y="66"/>
      </p:cViewPr>
      <p:guideLst>
        <p:guide orient="horz" pos="2160"/>
        <p:guide pos="3840"/>
      </p:guideLst>
    </p:cSldViewPr>
  </p:slideViewPr>
  <p:notesTextViewPr>
    <p:cViewPr>
      <p:scale>
        <a:sx n="1" d="1"/>
        <a:sy n="1" d="1"/>
      </p:scale>
      <p:origin x="0" y="0"/>
    </p:cViewPr>
  </p:notesTextViewPr>
  <p:sorterViewPr>
    <p:cViewPr>
      <p:scale>
        <a:sx n="100" d="100"/>
        <a:sy n="100" d="100"/>
      </p:scale>
      <p:origin x="0" y="2554"/>
    </p:cViewPr>
  </p:sorterViewPr>
  <p:notesViewPr>
    <p:cSldViewPr snapToGrid="0" snapToObjects="1">
      <p:cViewPr varScale="1">
        <p:scale>
          <a:sx n="42" d="100"/>
          <a:sy n="42" d="100"/>
        </p:scale>
        <p:origin x="2562" y="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F7FF1-9631-1A43-BA3D-52644A820E53}" type="datetimeFigureOut">
              <a:rPr lang="en-US" smtClean="0"/>
              <a:t>1/19/2021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0E3DDD-E73F-694C-A7A4-870EA4FF0F39}" type="slidenum">
              <a:rPr lang="en-US" smtClean="0"/>
              <a:t>‹Nr.›</a:t>
            </a:fld>
            <a:endParaRPr lang="en-US"/>
          </a:p>
        </p:txBody>
      </p:sp>
    </p:spTree>
    <p:extLst>
      <p:ext uri="{BB962C8B-B14F-4D97-AF65-F5344CB8AC3E}">
        <p14:creationId xmlns:p14="http://schemas.microsoft.com/office/powerpoint/2010/main" val="150829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op.europa.eu/en/publication-detail/-/publication/0dc27be9-de75-11e9-9c4e-01aa75ed71a1/language-e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europa.eu/info/research-and-innovation/strategy/support-policy-making/shaping-eu-research-and-innovation-policy/rise-group_e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4d4c.eu/knowledge_resource/report-science-diplomacy-for-france/"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s4d4c.eu/knowledge_resource/national-thematic-networks-addressing-global-challenges"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s4d4c.eu/"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cfr.org/quiz/see-how-much-you-know-about-european-union"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ur-lex.europa.eu/legal-content/EN/TXT/?uri=LEGISSUM:ai0020"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apea.info/"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ingsa.org/" TargetMode="External"/><Relationship Id="rId5" Type="http://schemas.openxmlformats.org/officeDocument/2006/relationships/hyperlink" Target="https://esaforum.eu/" TargetMode="External"/><Relationship Id="rId4" Type="http://schemas.openxmlformats.org/officeDocument/2006/relationships/hyperlink" Target="https://ec.europa.eu/info/research-and-innovation/strategy/support-policy-making/scientific-support-eu-policies/group-chief-scientific-advisors_en"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F0E3DDD-E73F-694C-A7A4-870EA4FF0F39}" type="slidenum">
              <a:rPr lang="en-US" smtClean="0"/>
              <a:t>1</a:t>
            </a:fld>
            <a:endParaRPr lang="en-US"/>
          </a:p>
        </p:txBody>
      </p:sp>
    </p:spTree>
    <p:extLst>
      <p:ext uri="{BB962C8B-B14F-4D97-AF65-F5344CB8AC3E}">
        <p14:creationId xmlns:p14="http://schemas.microsoft.com/office/powerpoint/2010/main" val="3460004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3F4D0B71-8C4A-4DA9-84D0-9810320DB9AF}"/>
              </a:ext>
            </a:extLst>
          </p:cNvPr>
          <p:cNvSpPr>
            <a:spLocks noGrp="1"/>
          </p:cNvSpPr>
          <p:nvPr>
            <p:ph type="body" idx="1"/>
          </p:nvPr>
        </p:nvSpPr>
        <p:spPr/>
        <p:txBody>
          <a:bodyPr/>
          <a:lstStyle/>
          <a:p>
            <a:r>
              <a:rPr lang="de-DE" dirty="0"/>
              <a:t>On Horizon Europe, </a:t>
            </a:r>
            <a:r>
              <a:rPr lang="de-DE" dirty="0" err="1"/>
              <a:t>please</a:t>
            </a:r>
            <a:r>
              <a:rPr lang="de-DE" dirty="0"/>
              <a:t> </a:t>
            </a:r>
            <a:r>
              <a:rPr lang="de-DE" dirty="0" err="1"/>
              <a:t>see</a:t>
            </a:r>
            <a:r>
              <a:rPr lang="de-DE" dirty="0"/>
              <a:t> </a:t>
            </a:r>
            <a:r>
              <a:rPr lang="de-DE" dirty="0" err="1"/>
              <a:t>more</a:t>
            </a:r>
            <a:r>
              <a:rPr lang="de-DE" dirty="0"/>
              <a:t> on: https://ec.europa.eu/info/horizon-europe_en</a:t>
            </a:r>
          </a:p>
        </p:txBody>
      </p:sp>
    </p:spTree>
    <p:extLst>
      <p:ext uri="{BB962C8B-B14F-4D97-AF65-F5344CB8AC3E}">
        <p14:creationId xmlns:p14="http://schemas.microsoft.com/office/powerpoint/2010/main" val="650007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3A9D048C-E64A-49E2-81D8-AD66D28D30FF}"/>
              </a:ext>
            </a:extLst>
          </p:cNvPr>
          <p:cNvSpPr>
            <a:spLocks noGrp="1"/>
          </p:cNvSpPr>
          <p:nvPr>
            <p:ph type="body" idx="1"/>
          </p:nvPr>
        </p:nvSpPr>
        <p:spPr/>
        <p:txBody>
          <a:bodyPr/>
          <a:lstStyle/>
          <a:p>
            <a:r>
              <a:rPr lang="de-DE" dirty="0" err="1"/>
              <a:t>For</a:t>
            </a:r>
            <a:r>
              <a:rPr lang="de-DE" dirty="0"/>
              <a:t> </a:t>
            </a:r>
            <a:r>
              <a:rPr lang="de-DE" dirty="0" err="1"/>
              <a:t>the</a:t>
            </a:r>
            <a:r>
              <a:rPr lang="de-DE" dirty="0"/>
              <a:t> </a:t>
            </a:r>
            <a:r>
              <a:rPr lang="de-DE" dirty="0" err="1"/>
              <a:t>discussion</a:t>
            </a:r>
            <a:r>
              <a:rPr lang="de-DE" dirty="0"/>
              <a:t> on </a:t>
            </a:r>
            <a:r>
              <a:rPr lang="de-DE" dirty="0" err="1"/>
              <a:t>values</a:t>
            </a:r>
            <a:r>
              <a:rPr lang="de-DE" dirty="0"/>
              <a:t> in SD, </a:t>
            </a:r>
            <a:r>
              <a:rPr lang="de-DE" dirty="0" err="1"/>
              <a:t>please</a:t>
            </a:r>
            <a:r>
              <a:rPr lang="de-DE" dirty="0"/>
              <a:t> also </a:t>
            </a:r>
            <a:r>
              <a:rPr lang="de-DE" dirty="0" err="1"/>
              <a:t>read</a:t>
            </a:r>
            <a:r>
              <a:rPr lang="de-DE" dirty="0"/>
              <a:t> </a:t>
            </a:r>
            <a:r>
              <a:rPr lang="de-DE" dirty="0" err="1"/>
              <a:t>more</a:t>
            </a:r>
            <a:r>
              <a:rPr lang="de-DE" dirty="0"/>
              <a:t> </a:t>
            </a:r>
            <a:r>
              <a:rPr lang="de-DE" dirty="0" err="1"/>
              <a:t>here</a:t>
            </a:r>
            <a:r>
              <a:rPr lang="de-DE" dirty="0"/>
              <a:t>: Young, M. : </a:t>
            </a:r>
            <a:r>
              <a:rPr lang="en-US" i="1" dirty="0"/>
              <a:t>The 'Matters' of Science Diplomacy:  Transversal Analysis of the S4D4C Case Studies</a:t>
            </a:r>
            <a:r>
              <a:rPr lang="de-DE" dirty="0"/>
              <a:t>, 2020, </a:t>
            </a:r>
            <a:r>
              <a:rPr lang="de-DE" dirty="0" err="1"/>
              <a:t>chapter</a:t>
            </a:r>
            <a:r>
              <a:rPr lang="de-DE" dirty="0"/>
              <a:t> 3</a:t>
            </a:r>
            <a:r>
              <a:rPr lang="de-DE" sz="1200" kern="1200" dirty="0">
                <a:solidFill>
                  <a:schemeClr val="tx1"/>
                </a:solidFill>
                <a:effectLst/>
                <a:latin typeface="+mn-lt"/>
                <a:ea typeface="+mn-ea"/>
                <a:cs typeface="+mn-cs"/>
              </a:rPr>
              <a:t>. Values : </a:t>
            </a:r>
            <a:r>
              <a:rPr lang="de-DE" dirty="0"/>
              <a:t>https://www.s4d4c.eu/wp-content/uploads/2020/09/S4D4C_REPORTS_The-Matters-of-Science-Diplomacy_Sept2020.pdf </a:t>
            </a:r>
          </a:p>
        </p:txBody>
      </p:sp>
    </p:spTree>
    <p:extLst>
      <p:ext uri="{BB962C8B-B14F-4D97-AF65-F5344CB8AC3E}">
        <p14:creationId xmlns:p14="http://schemas.microsoft.com/office/powerpoint/2010/main" val="2590896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7B689FDB-516C-43FE-BFAE-75AB094A58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FFFFFF"/>
              </a:buClr>
              <a:buSzPts val="3000"/>
              <a:buFont typeface="Avenir"/>
              <a:buNone/>
              <a:tabLst/>
              <a:defRPr/>
            </a:pPr>
            <a:r>
              <a:rPr lang="en-US" sz="1200" dirty="0">
                <a:latin typeface="Avenir"/>
                <a:ea typeface="Avenir"/>
                <a:cs typeface="Avenir"/>
                <a:sym typeface="Avenir"/>
              </a:rPr>
              <a:t>Carlos Moedas, Former </a:t>
            </a:r>
            <a:r>
              <a:rPr lang="en-US" sz="1200" b="0" i="0" u="none" strike="noStrike" cap="none" dirty="0">
                <a:solidFill>
                  <a:srgbClr val="FFFFFF"/>
                </a:solidFill>
                <a:latin typeface="Avenir"/>
                <a:ea typeface="Avenir"/>
                <a:cs typeface="Avenir"/>
                <a:sym typeface="Avenir"/>
              </a:rPr>
              <a:t>European Commissioner for Research, Science and Innovation (2014-2019)</a:t>
            </a:r>
            <a:r>
              <a:rPr lang="en-US" sz="1200" b="0" i="0" u="none" strike="noStrike" cap="none" dirty="0">
                <a:solidFill>
                  <a:srgbClr val="FFFFFF"/>
                </a:solidFill>
                <a:latin typeface="+mn-lt"/>
                <a:ea typeface="+mn-ea"/>
                <a:cs typeface="+mn-cs"/>
                <a:sym typeface="Avenir"/>
              </a:rPr>
              <a:t> </a:t>
            </a:r>
            <a:r>
              <a:rPr lang="en-US" sz="1200" dirty="0">
                <a:latin typeface="Avenir"/>
                <a:ea typeface="Avenir"/>
                <a:cs typeface="Avenir"/>
                <a:sym typeface="Avenir"/>
              </a:rPr>
              <a:t>has been a champion for science diplomacy for the EU by boosting European R&amp;I visibility and action in international science diplomacy. Commissioner Moedas’ first mention of EU science diplomacy was on 1 June 2015 during a speech at the European Institute in Washington DC.</a:t>
            </a:r>
            <a:r>
              <a:rPr lang="en-US" sz="1200" dirty="0">
                <a:latin typeface="+mn-lt"/>
                <a:ea typeface="+mn-ea"/>
                <a:cs typeface="+mn-cs"/>
                <a:sym typeface="Avenir"/>
              </a:rPr>
              <a:t> </a:t>
            </a:r>
            <a:r>
              <a:rPr lang="en-US" sz="1200" dirty="0">
                <a:latin typeface="Avenir"/>
                <a:ea typeface="Avenir"/>
                <a:cs typeface="Avenir"/>
                <a:sym typeface="Avenir"/>
              </a:rPr>
              <a:t>His approach included using science to maintain open channels of communication in the absence of other viable foreign policy approaches, ensuring the EU maintains its presence at the highest level of international scientific endeavors, attracting the best global talent to the EU, and ensuring the EU has access to research performed outside Europe. </a:t>
            </a:r>
            <a:endParaRPr lang="en-US" dirty="0"/>
          </a:p>
          <a:p>
            <a:pPr marL="0" marR="0" lvl="0" indent="0" algn="l" defTabSz="914400" rtl="0" eaLnBrk="1" fontAlgn="auto" latinLnBrk="0" hangingPunct="1">
              <a:lnSpc>
                <a:spcPct val="125000"/>
              </a:lnSpc>
              <a:spcBef>
                <a:spcPts val="0"/>
              </a:spcBef>
              <a:spcAft>
                <a:spcPts val="0"/>
              </a:spcAft>
              <a:buClrTx/>
              <a:buSzTx/>
              <a:buFontTx/>
              <a:buNone/>
              <a:tabLst/>
              <a:defRPr/>
            </a:pPr>
            <a:r>
              <a:rPr lang="en-US" sz="1200" dirty="0">
                <a:latin typeface="Avenir"/>
                <a:ea typeface="Avenir"/>
                <a:cs typeface="Avenir"/>
                <a:sym typeface="Avenir"/>
              </a:rPr>
              <a:t>This article in </a:t>
            </a:r>
            <a:r>
              <a:rPr lang="en-US" dirty="0">
                <a:latin typeface="Avenir"/>
                <a:ea typeface="Avenir"/>
                <a:cs typeface="Avenir"/>
                <a:sym typeface="Avenir"/>
              </a:rPr>
              <a:t>Science &amp; Diplomacy</a:t>
            </a:r>
            <a:r>
              <a:rPr lang="en-US" sz="1200" dirty="0">
                <a:latin typeface="Avenir"/>
                <a:ea typeface="Avenir"/>
                <a:cs typeface="Avenir"/>
                <a:sym typeface="Avenir"/>
              </a:rPr>
              <a:t> provides historical background on EU science diplomacy and describes Moedas' rationale for deriving his science diplomacy approach from the core EU values: multilateralism, solidarity, collective responsibility, equality, and sustainability. A summary of science diplomacy achievements under Moedas was published in the report “Policies, reforms and achievements in EU science and innovation 2014-2019 under EU Commissioner Carlos Moedas : open innovation, open science, open to the world” (science diplomacy starts on page 70) </a:t>
            </a:r>
            <a:r>
              <a:rPr lang="en-US" u="sng" dirty="0">
                <a:solidFill>
                  <a:schemeClr val="accent1"/>
                </a:solidFill>
                <a:hlinkClick r:id="rId3"/>
              </a:rPr>
              <a:t>https://op.europa.eu/en/publication-detail/-/publication/0dc27be9-de75-11e9-9c4e-01aa75ed71a1/language-en</a:t>
            </a:r>
            <a:r>
              <a:rPr lang="en-US" dirty="0">
                <a:solidFill>
                  <a:schemeClr val="accent1"/>
                </a:solidFill>
              </a:rPr>
              <a:t>  </a:t>
            </a:r>
            <a:endParaRPr lang="en-US" dirty="0"/>
          </a:p>
          <a:p>
            <a:pPr marL="0" lvl="0" indent="0" algn="l" rtl="0">
              <a:lnSpc>
                <a:spcPct val="125000"/>
              </a:lnSpc>
              <a:spcBef>
                <a:spcPts val="0"/>
              </a:spcBef>
              <a:spcAft>
                <a:spcPts val="0"/>
              </a:spcAft>
              <a:buNone/>
            </a:pPr>
            <a:endParaRPr lang="en-US" dirty="0"/>
          </a:p>
          <a:p>
            <a:endParaRPr lang="de-DE" dirty="0"/>
          </a:p>
        </p:txBody>
      </p:sp>
    </p:spTree>
    <p:extLst>
      <p:ext uri="{BB962C8B-B14F-4D97-AF65-F5344CB8AC3E}">
        <p14:creationId xmlns:p14="http://schemas.microsoft.com/office/powerpoint/2010/main" val="650740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7B689FDB-516C-43FE-BFAE-75AB094A58E2}"/>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lang="en-US" sz="1200" dirty="0">
                <a:latin typeface="Avenir"/>
                <a:ea typeface="Avenir"/>
                <a:cs typeface="Avenir"/>
                <a:sym typeface="Avenir"/>
              </a:rPr>
              <a:t>RISE was established along the 3 strategic pillars of Moedas’ mandate (the 3 O’s). The Open to the World sub-group was tasked with developing recommendations on science diplomacy and Sustainable Development Goals (SDGs). One of the first tasks of the RISE Open to the World sub-group was to conduct a landscape analysis of existing EU science diplomacy tools, policies and programs at the EU, Member State and global levels. This report was commissioned to Prof </a:t>
            </a:r>
            <a:r>
              <a:rPr lang="en-US" sz="1200" dirty="0" err="1">
                <a:latin typeface="Avenir"/>
                <a:ea typeface="Avenir"/>
                <a:cs typeface="Avenir"/>
                <a:sym typeface="Avenir"/>
              </a:rPr>
              <a:t>Luk</a:t>
            </a:r>
            <a:r>
              <a:rPr lang="en-US" sz="1200" dirty="0">
                <a:latin typeface="Avenir"/>
                <a:ea typeface="Avenir"/>
                <a:cs typeface="Avenir"/>
                <a:sym typeface="Avenir"/>
              </a:rPr>
              <a:t> van </a:t>
            </a:r>
            <a:r>
              <a:rPr lang="en-US" sz="1200" dirty="0" err="1">
                <a:latin typeface="Avenir"/>
                <a:ea typeface="Avenir"/>
                <a:cs typeface="Avenir"/>
                <a:sym typeface="Avenir"/>
              </a:rPr>
              <a:t>Langenhove</a:t>
            </a:r>
            <a:r>
              <a:rPr lang="en-US" sz="1200" dirty="0">
                <a:latin typeface="Avenir"/>
                <a:ea typeface="Avenir"/>
                <a:cs typeface="Avenir"/>
                <a:sym typeface="Avenir"/>
              </a:rPr>
              <a:t> of United Nations University. The report outlines:</a:t>
            </a:r>
          </a:p>
          <a:p>
            <a:pPr marL="0" marR="0" lvl="0" indent="0" algn="l" rtl="0">
              <a:lnSpc>
                <a:spcPct val="100000"/>
              </a:lnSpc>
              <a:spcBef>
                <a:spcPts val="0"/>
              </a:spcBef>
              <a:spcAft>
                <a:spcPts val="0"/>
              </a:spcAft>
              <a:buClr>
                <a:srgbClr val="FFFFFF"/>
              </a:buClr>
              <a:buSzPts val="2800"/>
              <a:buFont typeface="Avenir"/>
              <a:buNone/>
            </a:pPr>
            <a:r>
              <a:rPr lang="en-US" sz="1200" b="0" i="0" u="none" strike="noStrike" cap="none" dirty="0">
                <a:solidFill>
                  <a:srgbClr val="FFFFFF"/>
                </a:solidFill>
                <a:latin typeface="Avenir"/>
                <a:ea typeface="Avenir"/>
                <a:cs typeface="Avenir"/>
                <a:sym typeface="Avenir"/>
              </a:rPr>
              <a:t>Strategic tools: policy documents to give directions to what actors want to achieve and how (governmental communications, including member state’s national strategies)</a:t>
            </a:r>
            <a:endParaRPr lang="en-US" dirty="0"/>
          </a:p>
          <a:p>
            <a:pPr marL="0" marR="0" lvl="0" indent="0" algn="l" rtl="0">
              <a:lnSpc>
                <a:spcPct val="100000"/>
              </a:lnSpc>
              <a:spcBef>
                <a:spcPts val="0"/>
              </a:spcBef>
              <a:spcAft>
                <a:spcPts val="0"/>
              </a:spcAft>
              <a:buClr>
                <a:srgbClr val="FFFFFF"/>
              </a:buClr>
              <a:buSzPts val="2800"/>
              <a:buFont typeface="Avenir"/>
              <a:buNone/>
            </a:pPr>
            <a:endParaRPr lang="en-US" sz="1200" b="0" i="0" u="none" strike="noStrike" cap="none" dirty="0">
              <a:solidFill>
                <a:srgbClr val="FFFFFF"/>
              </a:solidFill>
              <a:latin typeface="Avenir"/>
              <a:ea typeface="Avenir"/>
              <a:cs typeface="Avenir"/>
              <a:sym typeface="Avenir"/>
            </a:endParaRPr>
          </a:p>
          <a:p>
            <a:pPr marL="0" marR="0" lvl="0" indent="0" algn="l" rtl="0">
              <a:lnSpc>
                <a:spcPct val="100000"/>
              </a:lnSpc>
              <a:spcBef>
                <a:spcPts val="0"/>
              </a:spcBef>
              <a:spcAft>
                <a:spcPts val="0"/>
              </a:spcAft>
              <a:buClr>
                <a:srgbClr val="FFFFFF"/>
              </a:buClr>
              <a:buSzPts val="2800"/>
              <a:buFont typeface="Avenir"/>
              <a:buNone/>
            </a:pPr>
            <a:r>
              <a:rPr lang="en-US" sz="1200" b="0" i="0" u="none" strike="noStrike" cap="none" dirty="0">
                <a:solidFill>
                  <a:srgbClr val="FFFFFF"/>
                </a:solidFill>
                <a:latin typeface="Avenir"/>
                <a:ea typeface="Avenir"/>
                <a:cs typeface="Avenir"/>
                <a:sym typeface="Avenir"/>
              </a:rPr>
              <a:t>Operational tools: policy instruments to put science diplomacy into practice (allocation of funding, resources and mechanisms)</a:t>
            </a:r>
            <a:endParaRPr lang="en-US" dirty="0"/>
          </a:p>
          <a:p>
            <a:pPr marL="0" marR="0" lvl="0" indent="0" algn="l" rtl="0">
              <a:lnSpc>
                <a:spcPct val="100000"/>
              </a:lnSpc>
              <a:spcBef>
                <a:spcPts val="0"/>
              </a:spcBef>
              <a:spcAft>
                <a:spcPts val="0"/>
              </a:spcAft>
              <a:buClr>
                <a:srgbClr val="FFFFFF"/>
              </a:buClr>
              <a:buSzPts val="2800"/>
              <a:buFont typeface="Avenir"/>
              <a:buNone/>
            </a:pPr>
            <a:endParaRPr lang="en-US" sz="1200" b="0" i="0" u="none" strike="noStrike" cap="none" dirty="0">
              <a:solidFill>
                <a:srgbClr val="FFFFFF"/>
              </a:solidFill>
              <a:latin typeface="Avenir"/>
              <a:ea typeface="Avenir"/>
              <a:cs typeface="Avenir"/>
              <a:sym typeface="Avenir"/>
            </a:endParaRPr>
          </a:p>
          <a:p>
            <a:pPr marL="0" marR="0" lvl="0" indent="0" algn="l" rtl="0">
              <a:lnSpc>
                <a:spcPct val="100000"/>
              </a:lnSpc>
              <a:spcBef>
                <a:spcPts val="0"/>
              </a:spcBef>
              <a:spcAft>
                <a:spcPts val="0"/>
              </a:spcAft>
              <a:buClr>
                <a:srgbClr val="FFFFFF"/>
              </a:buClr>
              <a:buSzPts val="2800"/>
              <a:buFont typeface="Avenir"/>
              <a:buNone/>
            </a:pPr>
            <a:r>
              <a:rPr lang="en-US" sz="1200" b="0" i="0" u="none" strike="noStrike" cap="none" dirty="0">
                <a:solidFill>
                  <a:srgbClr val="FFFFFF"/>
                </a:solidFill>
                <a:latin typeface="Avenir"/>
                <a:ea typeface="Avenir"/>
                <a:cs typeface="Avenir"/>
                <a:sym typeface="Avenir"/>
              </a:rPr>
              <a:t>Support tools: promote or facilitate science diplomacy activities (training, awareness building, networking, dialogue and consultation platforms)</a:t>
            </a:r>
            <a:endParaRPr lang="en-US" dirty="0"/>
          </a:p>
          <a:p>
            <a:pPr marL="0" marR="0" lvl="0" indent="0" algn="l" defTabSz="914400" rtl="0" eaLnBrk="1" fontAlgn="auto" latinLnBrk="0" hangingPunct="1">
              <a:lnSpc>
                <a:spcPct val="125000"/>
              </a:lnSpc>
              <a:spcBef>
                <a:spcPts val="0"/>
              </a:spcBef>
              <a:spcAft>
                <a:spcPts val="0"/>
              </a:spcAft>
              <a:buClrTx/>
              <a:buSzTx/>
              <a:buFontTx/>
              <a:buNone/>
              <a:tabLst/>
              <a:defRPr/>
            </a:pPr>
            <a:endParaRPr lang="en-US" dirty="0"/>
          </a:p>
          <a:p>
            <a:pPr marL="0" lvl="0" indent="0" algn="l" rtl="0">
              <a:lnSpc>
                <a:spcPct val="125000"/>
              </a:lnSpc>
              <a:spcBef>
                <a:spcPts val="0"/>
              </a:spcBef>
              <a:spcAft>
                <a:spcPts val="0"/>
              </a:spcAft>
              <a:buNone/>
            </a:pP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RISE website and publications: </a:t>
            </a:r>
            <a:r>
              <a:rPr lang="en-US" u="sng" dirty="0">
                <a:solidFill>
                  <a:schemeClr val="accent1"/>
                </a:solidFill>
                <a:hlinkClick r:id="rId3"/>
              </a:rPr>
              <a:t>https://ec.europa.eu/info/research-and-innovation/strategy/support-policy-making/shaping-eu-research-and-innovation-policy/rise-group_en</a:t>
            </a:r>
            <a:r>
              <a:rPr lang="en-US" dirty="0">
                <a:solidFill>
                  <a:schemeClr val="accent1"/>
                </a:solidFill>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venir"/>
                <a:ea typeface="Avenir"/>
                <a:cs typeface="Avenir"/>
                <a:sym typeface="Avenir"/>
              </a:rPr>
              <a:t> In the final report of the RISE group, a new dimension of EU science diplomacy was added to reflect the concerns around Brexit and more broadly the need to consider an intra-EU science diplomacy dimension for strengthening EU cohesion and not just advancing external policies.</a:t>
            </a:r>
            <a:endParaRPr lang="en-US" dirty="0"/>
          </a:p>
          <a:p>
            <a:endParaRPr lang="de-DE" dirty="0"/>
          </a:p>
        </p:txBody>
      </p:sp>
    </p:spTree>
    <p:extLst>
      <p:ext uri="{BB962C8B-B14F-4D97-AF65-F5344CB8AC3E}">
        <p14:creationId xmlns:p14="http://schemas.microsoft.com/office/powerpoint/2010/main" val="1234741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7B689FDB-516C-43FE-BFAE-75AB094A58E2}"/>
              </a:ext>
            </a:extLst>
          </p:cNvPr>
          <p:cNvSpPr>
            <a:spLocks noGrp="1"/>
          </p:cNvSpPr>
          <p:nvPr>
            <p:ph type="body" idx="1"/>
          </p:nvPr>
        </p:nvSpPr>
        <p:spPr/>
        <p:txBody>
          <a:bodyPr/>
          <a:lstStyle/>
          <a:p>
            <a:pPr marL="0" lvl="0" indent="0" algn="l" rtl="0">
              <a:lnSpc>
                <a:spcPct val="125000"/>
              </a:lnSpc>
              <a:spcBef>
                <a:spcPts val="0"/>
              </a:spcBef>
              <a:spcAft>
                <a:spcPts val="0"/>
              </a:spcAft>
              <a:buNone/>
            </a:pPr>
            <a:r>
              <a:rPr lang="en-US" sz="1200" dirty="0">
                <a:latin typeface="Avenir"/>
                <a:ea typeface="Avenir"/>
                <a:cs typeface="Avenir"/>
                <a:sym typeface="Avenir"/>
              </a:rPr>
              <a:t>Co-financing </a:t>
            </a:r>
            <a:r>
              <a:rPr lang="en-US" sz="1200" dirty="0" err="1">
                <a:latin typeface="Avenir"/>
                <a:ea typeface="Avenir"/>
                <a:cs typeface="Avenir"/>
                <a:sym typeface="Avenir"/>
              </a:rPr>
              <a:t>programmes</a:t>
            </a:r>
            <a:r>
              <a:rPr lang="en-US" sz="1200" dirty="0">
                <a:latin typeface="Avenir"/>
                <a:ea typeface="Avenir"/>
                <a:cs typeface="Avenir"/>
                <a:sym typeface="Avenir"/>
              </a:rPr>
              <a:t> of third countries give researchers from these countries the opportunity to participate in EU research, mobility and funding schemes (like Horizon 2020 and from 2021 in Horizon Europe). At the same time explicit science diplomacy actions are included e.g. through the involvement in non-European activities like "</a:t>
            </a:r>
            <a:r>
              <a:rPr lang="en-US" sz="1200" dirty="0" err="1">
                <a:latin typeface="Avenir"/>
                <a:ea typeface="Avenir"/>
                <a:cs typeface="Avenir"/>
                <a:sym typeface="Avenir"/>
              </a:rPr>
              <a:t>Synchroton</a:t>
            </a:r>
            <a:r>
              <a:rPr lang="en-US" sz="1200" dirty="0">
                <a:latin typeface="Avenir"/>
                <a:ea typeface="Avenir"/>
                <a:cs typeface="Avenir"/>
                <a:sym typeface="Avenir"/>
              </a:rPr>
              <a:t>-light for Experimental Science and Applications in the Middle East" (SESAME: https://www.sesame.org.jo/about-us/what-is-sesame ) in Jordan or the establishment of a shared research partnership in the Mediterranean (PRIMA: https://prima-med.org/). </a:t>
            </a: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An important discussion point to raise here is that very few science diplomacy projects carry the words “science diplomacy’ in them. Discuss the framing of implicit vs explicit science diplomacy and the benefits and risks (scientific, diplomatic, geopolitical) of labeling science diplomacy projects.</a:t>
            </a:r>
          </a:p>
          <a:p>
            <a:pPr marL="0" lvl="0" indent="0" algn="l" rtl="0">
              <a:lnSpc>
                <a:spcPct val="125000"/>
              </a:lnSpc>
              <a:spcBef>
                <a:spcPts val="0"/>
              </a:spcBef>
              <a:spcAft>
                <a:spcPts val="0"/>
              </a:spcAft>
              <a:buNone/>
            </a:pPr>
            <a:r>
              <a:rPr lang="en-US" sz="1200" dirty="0">
                <a:latin typeface="Avenir"/>
                <a:sym typeface="Avenir"/>
              </a:rPr>
              <a:t>Commissioner </a:t>
            </a:r>
            <a:r>
              <a:rPr lang="en-US" sz="1200" dirty="0" err="1">
                <a:latin typeface="Avenir"/>
                <a:sym typeface="Avenir"/>
              </a:rPr>
              <a:t>Mariya</a:t>
            </a:r>
            <a:r>
              <a:rPr lang="en-US" sz="1200" dirty="0">
                <a:latin typeface="Avenir"/>
                <a:sym typeface="Avenir"/>
              </a:rPr>
              <a:t> Gabriel says: “</a:t>
            </a:r>
            <a:r>
              <a:rPr lang="en-US" dirty="0"/>
              <a:t>Our goal should be to strengthen our cooperation in Research and Innovation, encouraging global framework conditions, to reach a Global Research Area. “</a:t>
            </a:r>
          </a:p>
          <a:p>
            <a:endParaRPr lang="de-DE" dirty="0"/>
          </a:p>
        </p:txBody>
      </p:sp>
    </p:spTree>
    <p:extLst>
      <p:ext uri="{BB962C8B-B14F-4D97-AF65-F5344CB8AC3E}">
        <p14:creationId xmlns:p14="http://schemas.microsoft.com/office/powerpoint/2010/main" val="4275373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7B689FDB-516C-43FE-BFAE-75AB094A58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A </a:t>
            </a:r>
            <a:r>
              <a:rPr lang="de-DE" sz="1200" kern="1200" dirty="0" err="1">
                <a:solidFill>
                  <a:schemeClr val="tx1"/>
                </a:solidFill>
                <a:effectLst/>
                <a:latin typeface="+mn-lt"/>
                <a:ea typeface="+mn-ea"/>
                <a:cs typeface="+mn-cs"/>
              </a:rPr>
              <a:t>suggestion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information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about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country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trainer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most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familiar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with</a:t>
            </a:r>
            <a:r>
              <a:rPr lang="de-DE" sz="1200" kern="1200" dirty="0">
                <a:solidFill>
                  <a:schemeClr val="tx1"/>
                </a:solidFill>
                <a:effectLst/>
                <a:latin typeface="+mn-lt"/>
                <a:ea typeface="+mn-ea"/>
                <a:cs typeface="+mn-cs"/>
              </a:rPr>
              <a:t> and </a:t>
            </a:r>
            <a:r>
              <a:rPr lang="de-DE" sz="1200" kern="1200" dirty="0" err="1">
                <a:solidFill>
                  <a:schemeClr val="tx1"/>
                </a:solidFill>
                <a:effectLst/>
                <a:latin typeface="+mn-lt"/>
                <a:ea typeface="+mn-ea"/>
                <a:cs typeface="+mn-cs"/>
              </a:rPr>
              <a:t>contrast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with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approach</a:t>
            </a:r>
            <a:r>
              <a:rPr lang="de-DE" sz="1200" kern="1200" dirty="0">
                <a:solidFill>
                  <a:schemeClr val="tx1"/>
                </a:solidFill>
                <a:effectLst/>
                <a:latin typeface="+mn-lt"/>
                <a:ea typeface="+mn-ea"/>
                <a:cs typeface="+mn-cs"/>
              </a:rPr>
              <a:t> in Spain.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err="1">
                <a:solidFill>
                  <a:schemeClr val="tx1"/>
                </a:solidFill>
                <a:effectLst/>
                <a:latin typeface="+mn-lt"/>
                <a:ea typeface="+mn-ea"/>
                <a:cs typeface="+mn-cs"/>
              </a:rPr>
              <a:t>Please</a:t>
            </a:r>
            <a:r>
              <a:rPr lang="de-DE" sz="1200" kern="1200" dirty="0">
                <a:solidFill>
                  <a:schemeClr val="tx1"/>
                </a:solidFill>
                <a:effectLst/>
                <a:latin typeface="+mn-lt"/>
                <a:ea typeface="+mn-ea"/>
                <a:cs typeface="+mn-cs"/>
              </a:rPr>
              <a:t> also </a:t>
            </a:r>
            <a:r>
              <a:rPr lang="de-DE" sz="1200" kern="1200" dirty="0" err="1">
                <a:solidFill>
                  <a:schemeClr val="tx1"/>
                </a:solidFill>
                <a:effectLst/>
                <a:latin typeface="+mn-lt"/>
                <a:ea typeface="+mn-ea"/>
                <a:cs typeface="+mn-cs"/>
              </a:rPr>
              <a:t>see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S4D4C Online Course (https://www.s4d4c.eu/european-science-diplomacy-online-course), </a:t>
            </a:r>
            <a:r>
              <a:rPr lang="de-DE" sz="1200" kern="1200" dirty="0" err="1">
                <a:solidFill>
                  <a:schemeClr val="tx1"/>
                </a:solidFill>
                <a:effectLst/>
                <a:latin typeface="+mn-lt"/>
                <a:ea typeface="+mn-ea"/>
                <a:cs typeface="+mn-cs"/>
              </a:rPr>
              <a:t>module</a:t>
            </a:r>
            <a:r>
              <a:rPr lang="de-DE" sz="1200" kern="1200" dirty="0">
                <a:solidFill>
                  <a:schemeClr val="tx1"/>
                </a:solidFill>
                <a:effectLst/>
                <a:latin typeface="+mn-lt"/>
                <a:ea typeface="+mn-ea"/>
                <a:cs typeface="+mn-cs"/>
              </a:rPr>
              <a:t> </a:t>
            </a:r>
            <a:r>
              <a:rPr lang="en-US" dirty="0"/>
              <a:t>5: What Are the National, Regional and Thematic Approaches of Science Diplomacy?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other</a:t>
            </a:r>
            <a:r>
              <a:rPr lang="de-DE" sz="1200" kern="1200" dirty="0">
                <a:solidFill>
                  <a:schemeClr val="tx1"/>
                </a:solidFill>
                <a:effectLst/>
                <a:latin typeface="+mn-lt"/>
                <a:ea typeface="+mn-ea"/>
                <a:cs typeface="+mn-cs"/>
              </a:rPr>
              <a:t> national and regional </a:t>
            </a:r>
            <a:r>
              <a:rPr lang="de-DE" sz="1200" kern="1200" dirty="0" err="1">
                <a:solidFill>
                  <a:schemeClr val="tx1"/>
                </a:solidFill>
                <a:effectLst/>
                <a:latin typeface="+mn-lt"/>
                <a:ea typeface="+mn-ea"/>
                <a:cs typeface="+mn-cs"/>
              </a:rPr>
              <a:t>examples</a:t>
            </a:r>
            <a:r>
              <a:rPr lang="de-DE"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err="1">
                <a:solidFill>
                  <a:schemeClr val="tx1"/>
                </a:solidFill>
                <a:effectLst/>
                <a:latin typeface="+mn-lt"/>
                <a:ea typeface="+mn-ea"/>
                <a:cs typeface="+mn-cs"/>
              </a:rPr>
              <a:t>Some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further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literature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includes</a:t>
            </a:r>
            <a:r>
              <a:rPr lang="de-DE" sz="1200" kern="1200" dirty="0">
                <a:solidFill>
                  <a:schemeClr val="tx1"/>
                </a:solidFill>
                <a:effectLst/>
                <a:latin typeface="+mn-lt"/>
                <a:ea typeface="+mn-ea"/>
                <a:cs typeface="+mn-cs"/>
              </a:rPr>
              <a:t>: </a:t>
            </a:r>
            <a:r>
              <a:rPr lang="de-DE" sz="1200" u="sng" kern="1200" dirty="0">
                <a:solidFill>
                  <a:schemeClr val="tx1"/>
                </a:solidFill>
                <a:effectLst/>
                <a:latin typeface="+mn-lt"/>
                <a:ea typeface="+mn-ea"/>
                <a:cs typeface="+mn-cs"/>
                <a:hlinkClick r:id="rId3"/>
              </a:rPr>
              <a:t>https://www.s4d4c.eu/knowledge_resource/report-science-diplomacy-for-france/</a:t>
            </a:r>
            <a:r>
              <a:rPr lang="de-DE" sz="1200" kern="1200" dirty="0">
                <a:solidFill>
                  <a:schemeClr val="tx1"/>
                </a:solidFill>
                <a:effectLst/>
                <a:latin typeface="+mn-lt"/>
                <a:ea typeface="+mn-ea"/>
                <a:cs typeface="+mn-cs"/>
              </a:rPr>
              <a:t>; </a:t>
            </a:r>
            <a:r>
              <a:rPr lang="de-DE" sz="1200" u="sng" kern="1200" dirty="0">
                <a:solidFill>
                  <a:schemeClr val="tx1"/>
                </a:solidFill>
                <a:effectLst/>
                <a:latin typeface="+mn-lt"/>
                <a:ea typeface="+mn-ea"/>
                <a:cs typeface="+mn-cs"/>
                <a:hlinkClick r:id="rId4"/>
              </a:rPr>
              <a:t>https://www.s4d4c.eu/knowledge_resource/national-thematic-networks-addressing-global-challenges</a:t>
            </a:r>
            <a:endParaRPr lang="de-DE"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sng" kern="1200" dirty="0">
                <a:solidFill>
                  <a:schemeClr val="tx1"/>
                </a:solidFill>
                <a:effectLst/>
                <a:latin typeface="+mn-lt"/>
                <a:ea typeface="+mn-ea"/>
                <a:cs typeface="+mn-cs"/>
              </a:rPr>
              <a:t>The </a:t>
            </a:r>
            <a:r>
              <a:rPr lang="de-DE" sz="1200" u="sng" kern="1200" dirty="0" err="1">
                <a:solidFill>
                  <a:schemeClr val="tx1"/>
                </a:solidFill>
                <a:effectLst/>
                <a:latin typeface="+mn-lt"/>
                <a:ea typeface="+mn-ea"/>
                <a:cs typeface="+mn-cs"/>
              </a:rPr>
              <a:t>session</a:t>
            </a:r>
            <a:r>
              <a:rPr lang="de-DE" sz="1200" u="sng" kern="1200" dirty="0">
                <a:solidFill>
                  <a:schemeClr val="tx1"/>
                </a:solidFill>
                <a:effectLst/>
                <a:latin typeface="+mn-lt"/>
                <a:ea typeface="+mn-ea"/>
                <a:cs typeface="+mn-cs"/>
              </a:rPr>
              <a:t> </a:t>
            </a:r>
            <a:r>
              <a:rPr lang="de-DE" sz="1200" u="sng" kern="1200" dirty="0" err="1">
                <a:solidFill>
                  <a:schemeClr val="tx1"/>
                </a:solidFill>
                <a:effectLst/>
                <a:latin typeface="+mn-lt"/>
                <a:ea typeface="+mn-ea"/>
                <a:cs typeface="+mn-cs"/>
              </a:rPr>
              <a:t>could</a:t>
            </a:r>
            <a:r>
              <a:rPr lang="de-DE" sz="1200" u="sng" kern="1200" dirty="0">
                <a:solidFill>
                  <a:schemeClr val="tx1"/>
                </a:solidFill>
                <a:effectLst/>
                <a:latin typeface="+mn-lt"/>
                <a:ea typeface="+mn-ea"/>
                <a:cs typeface="+mn-cs"/>
              </a:rPr>
              <a:t> end </a:t>
            </a:r>
            <a:r>
              <a:rPr lang="de-DE" sz="1200" u="sng" kern="1200" dirty="0" err="1">
                <a:solidFill>
                  <a:schemeClr val="tx1"/>
                </a:solidFill>
                <a:effectLst/>
                <a:latin typeface="+mn-lt"/>
                <a:ea typeface="+mn-ea"/>
                <a:cs typeface="+mn-cs"/>
              </a:rPr>
              <a:t>with</a:t>
            </a:r>
            <a:r>
              <a:rPr lang="de-DE" sz="1200" u="sng" kern="1200" dirty="0">
                <a:solidFill>
                  <a:schemeClr val="tx1"/>
                </a:solidFill>
                <a:effectLst/>
                <a:latin typeface="+mn-lt"/>
                <a:ea typeface="+mn-ea"/>
                <a:cs typeface="+mn-cs"/>
              </a:rPr>
              <a:t> Q&amp;As.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Possible questions could be: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Are the students aware of further examples of explicit and implicit science diplomacy?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Which are the characteristics of EU Science Diplomacy that stood out for them?</a:t>
            </a:r>
            <a:endParaRPr lang="de-DE" sz="1200" kern="1200" dirty="0">
              <a:solidFill>
                <a:schemeClr val="tx1"/>
              </a:solidFill>
              <a:effectLst/>
              <a:latin typeface="+mn-lt"/>
              <a:ea typeface="+mn-ea"/>
              <a:cs typeface="+mn-cs"/>
            </a:endParaRPr>
          </a:p>
          <a:p>
            <a:endParaRPr lang="de-DE" dirty="0"/>
          </a:p>
        </p:txBody>
      </p:sp>
    </p:spTree>
    <p:extLst>
      <p:ext uri="{BB962C8B-B14F-4D97-AF65-F5344CB8AC3E}">
        <p14:creationId xmlns:p14="http://schemas.microsoft.com/office/powerpoint/2010/main" val="3358167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7B689FDB-516C-43FE-BFAE-75AB094A58E2}"/>
              </a:ext>
            </a:extLst>
          </p:cNvPr>
          <p:cNvSpPr>
            <a:spLocks noGrp="1"/>
          </p:cNvSpPr>
          <p:nvPr>
            <p:ph type="body" idx="1"/>
          </p:nvPr>
        </p:nvSpPr>
        <p:spPr/>
        <p:txBody>
          <a:bodyPr/>
          <a:lstStyle/>
          <a:p>
            <a:r>
              <a:rPr lang="en-GB" sz="1200" b="1" u="sng" kern="1200" dirty="0">
                <a:solidFill>
                  <a:schemeClr val="tx1"/>
                </a:solidFill>
                <a:effectLst/>
                <a:latin typeface="+mn-lt"/>
                <a:ea typeface="+mn-ea"/>
                <a:cs typeface="+mn-cs"/>
              </a:rPr>
              <a:t>Details on the attribution</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Basically, you are free to share and adapt for non-commercial purposes with attribution (more information about the license is provided in the template accompanying the PPT).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Creator: Marga Gual Soler, PhD and Stella Reschke</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S4D4C (Horizon 2020 project 770342). </a:t>
            </a:r>
            <a:endParaRPr lang="de-DE"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www.s4d4c.eu</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are happy if you drop us a line when re-using the materials to learn about their dissemination: contact@s4d4c.eu. </a:t>
            </a:r>
            <a:endParaRPr lang="de-DE" sz="1200" kern="1200" dirty="0">
              <a:solidFill>
                <a:schemeClr val="tx1"/>
              </a:solidFill>
              <a:effectLst/>
              <a:latin typeface="+mn-lt"/>
              <a:ea typeface="+mn-ea"/>
              <a:cs typeface="+mn-cs"/>
            </a:endParaRPr>
          </a:p>
          <a:p>
            <a:endParaRPr lang="de-DE" dirty="0"/>
          </a:p>
        </p:txBody>
      </p:sp>
    </p:spTree>
    <p:extLst>
      <p:ext uri="{BB962C8B-B14F-4D97-AF65-F5344CB8AC3E}">
        <p14:creationId xmlns:p14="http://schemas.microsoft.com/office/powerpoint/2010/main" val="1607145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F0E3DDD-E73F-694C-A7A4-870EA4FF0F39}" type="slidenum">
              <a:rPr lang="en-US" smtClean="0"/>
              <a:t>17</a:t>
            </a:fld>
            <a:endParaRPr lang="en-US"/>
          </a:p>
        </p:txBody>
      </p:sp>
    </p:spTree>
    <p:extLst>
      <p:ext uri="{BB962C8B-B14F-4D97-AF65-F5344CB8AC3E}">
        <p14:creationId xmlns:p14="http://schemas.microsoft.com/office/powerpoint/2010/main" val="3249886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This short quiz can be delivered ahead of time or at the beginning of the class to assess basic knowledge of the EU </a:t>
            </a:r>
            <a:r>
              <a:rPr lang="en-GB" sz="1200" kern="1200" dirty="0">
                <a:solidFill>
                  <a:schemeClr val="tx1"/>
                </a:solidFill>
                <a:effectLst/>
                <a:latin typeface="+mn-lt"/>
                <a:ea typeface="+mn-ea"/>
                <a:cs typeface="+mn-cs"/>
                <a:hlinkClick r:id="rId3"/>
              </a:rPr>
              <a:t>https://www.cfr.org/quiz/see-how-much-you-know-about-european-union</a:t>
            </a:r>
            <a:endParaRPr lang="de-DE" dirty="0"/>
          </a:p>
        </p:txBody>
      </p:sp>
      <p:sp>
        <p:nvSpPr>
          <p:cNvPr id="4" name="Foliennummernplatzhalter 3"/>
          <p:cNvSpPr>
            <a:spLocks noGrp="1"/>
          </p:cNvSpPr>
          <p:nvPr>
            <p:ph type="sldNum" sz="quarter" idx="10"/>
          </p:nvPr>
        </p:nvSpPr>
        <p:spPr/>
        <p:txBody>
          <a:bodyPr/>
          <a:lstStyle/>
          <a:p>
            <a:fld id="{4F0E3DDD-E73F-694C-A7A4-870EA4FF0F39}" type="slidenum">
              <a:rPr lang="en-US" smtClean="0"/>
              <a:t>2</a:t>
            </a:fld>
            <a:endParaRPr lang="en-US"/>
          </a:p>
        </p:txBody>
      </p:sp>
    </p:spTree>
    <p:extLst>
      <p:ext uri="{BB962C8B-B14F-4D97-AF65-F5344CB8AC3E}">
        <p14:creationId xmlns:p14="http://schemas.microsoft.com/office/powerpoint/2010/main" val="115515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25000"/>
              </a:lnSpc>
              <a:spcBef>
                <a:spcPts val="0"/>
              </a:spcBef>
              <a:spcAft>
                <a:spcPts val="0"/>
              </a:spcAft>
              <a:buNone/>
            </a:pPr>
            <a:r>
              <a:rPr lang="en-US" sz="1200" dirty="0">
                <a:latin typeface="Avenir"/>
                <a:ea typeface="Avenir"/>
                <a:cs typeface="Avenir"/>
                <a:sym typeface="Avenir"/>
              </a:rPr>
              <a:t>Begin the lecture by reviewing the EU organizational chart and main institutions, with a focus on those responsible for research &amp; innovation policy and foreign policy. </a:t>
            </a: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The European Commission (EC) is the executive branch of the European Union, responsible for proposing legislation, implementing decisions, upholding the EU treaties and managing the day-to-day business of the EU. The Commission is divided into departments (Directorates-General, similar to ministries). The Directorate-General for Research and Innovation (RTD) defines and implements EU Research and Innovation. The European External Action Service (EEAS) is the diplomatic service and combined foreign and </a:t>
            </a:r>
            <a:r>
              <a:rPr lang="en-US" sz="1200" dirty="0" err="1">
                <a:latin typeface="Avenir"/>
                <a:ea typeface="Avenir"/>
                <a:cs typeface="Avenir"/>
                <a:sym typeface="Avenir"/>
              </a:rPr>
              <a:t>defence</a:t>
            </a:r>
            <a:r>
              <a:rPr lang="en-US" sz="1200" dirty="0">
                <a:latin typeface="Avenir"/>
                <a:ea typeface="Avenir"/>
                <a:cs typeface="Avenir"/>
                <a:sym typeface="Avenir"/>
              </a:rPr>
              <a:t> ministry of the EU, and is in charge of EU diplomatic missions (delegations). EEAS does not belong to the European Commission (this is a common misconception). </a:t>
            </a: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If time allows, provide a brief history of the EU and review the division of competences between the EU and its Member States: </a:t>
            </a:r>
            <a:r>
              <a:rPr lang="en-US" u="sng" dirty="0">
                <a:solidFill>
                  <a:schemeClr val="accent1"/>
                </a:solidFill>
                <a:hlinkClick r:id="rId3"/>
              </a:rPr>
              <a:t>https://eur-lex.europa.eu/legal-content/EN/TXT/?uri=LEGISSUM%3Aai0020</a:t>
            </a:r>
            <a:endParaRPr lang="en-US" dirty="0"/>
          </a:p>
        </p:txBody>
      </p:sp>
      <p:sp>
        <p:nvSpPr>
          <p:cNvPr id="4" name="Foliennummernplatzhalter 3"/>
          <p:cNvSpPr>
            <a:spLocks noGrp="1"/>
          </p:cNvSpPr>
          <p:nvPr>
            <p:ph type="sldNum" sz="quarter" idx="10"/>
          </p:nvPr>
        </p:nvSpPr>
        <p:spPr/>
        <p:txBody>
          <a:bodyPr/>
          <a:lstStyle/>
          <a:p>
            <a:fld id="{4F0E3DDD-E73F-694C-A7A4-870EA4FF0F39}" type="slidenum">
              <a:rPr lang="en-US" smtClean="0"/>
              <a:t>3</a:t>
            </a:fld>
            <a:endParaRPr lang="en-US"/>
          </a:p>
        </p:txBody>
      </p:sp>
    </p:spTree>
    <p:extLst>
      <p:ext uri="{BB962C8B-B14F-4D97-AF65-F5344CB8AC3E}">
        <p14:creationId xmlns:p14="http://schemas.microsoft.com/office/powerpoint/2010/main" val="691910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25000"/>
              </a:lnSpc>
              <a:spcBef>
                <a:spcPts val="0"/>
              </a:spcBef>
              <a:spcAft>
                <a:spcPts val="0"/>
              </a:spcAft>
              <a:buNone/>
            </a:pPr>
            <a:r>
              <a:rPr lang="en-US" sz="1200" dirty="0">
                <a:latin typeface="Avenir"/>
                <a:ea typeface="Avenir"/>
                <a:cs typeface="Avenir"/>
                <a:sym typeface="Avenir"/>
              </a:rPr>
              <a:t>Quiz the room on the four freedoms of the EU: free movement of goods, capitals, persons and services. They are the cornerstones of the Single Market and the common currency, the greatest achievements of the European unification project (along with ensuring peace on the continent). Brexit has reignited the discussion surrounding the free movement of people - the opportunity to live and work in any EU country. </a:t>
            </a: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What does this mean for science and research? Discuss the benefits and challenges of integration, specially as related to freedom of scientific mobility, collaboration and research funding. </a:t>
            </a:r>
            <a:endParaRPr lang="en-US" dirty="0"/>
          </a:p>
          <a:p>
            <a:pPr marL="0" lvl="0" indent="0" algn="l" rtl="0">
              <a:lnSpc>
                <a:spcPct val="125000"/>
              </a:lnSpc>
              <a:spcBef>
                <a:spcPts val="0"/>
              </a:spcBef>
              <a:spcAft>
                <a:spcPts val="0"/>
              </a:spcAft>
              <a:buNone/>
            </a:pPr>
            <a:r>
              <a:rPr lang="en-US" sz="1200" dirty="0">
                <a:latin typeface="Avenir"/>
                <a:ea typeface="Avenir"/>
                <a:cs typeface="Avenir"/>
                <a:sym typeface="Avenir"/>
              </a:rPr>
              <a:t>Ask the room about EU research funding schemes and joint </a:t>
            </a:r>
            <a:r>
              <a:rPr lang="en-US" sz="1200" dirty="0" err="1">
                <a:latin typeface="Avenir"/>
                <a:ea typeface="Avenir"/>
                <a:cs typeface="Avenir"/>
                <a:sym typeface="Avenir"/>
              </a:rPr>
              <a:t>programmes</a:t>
            </a:r>
            <a:r>
              <a:rPr lang="en-US" sz="1200" dirty="0">
                <a:latin typeface="Avenir"/>
                <a:ea typeface="Avenir"/>
                <a:cs typeface="Avenir"/>
                <a:sym typeface="Avenir"/>
              </a:rPr>
              <a:t> they have been part of or know about.</a:t>
            </a:r>
            <a:endParaRPr lang="en-US" dirty="0"/>
          </a:p>
        </p:txBody>
      </p:sp>
      <p:sp>
        <p:nvSpPr>
          <p:cNvPr id="4" name="Foliennummernplatzhalter 3"/>
          <p:cNvSpPr>
            <a:spLocks noGrp="1"/>
          </p:cNvSpPr>
          <p:nvPr>
            <p:ph type="sldNum" sz="quarter" idx="10"/>
          </p:nvPr>
        </p:nvSpPr>
        <p:spPr/>
        <p:txBody>
          <a:bodyPr/>
          <a:lstStyle/>
          <a:p>
            <a:fld id="{4F0E3DDD-E73F-694C-A7A4-870EA4FF0F39}" type="slidenum">
              <a:rPr lang="en-US" smtClean="0"/>
              <a:t>4</a:t>
            </a:fld>
            <a:endParaRPr lang="en-US"/>
          </a:p>
        </p:txBody>
      </p:sp>
    </p:spTree>
    <p:extLst>
      <p:ext uri="{BB962C8B-B14F-4D97-AF65-F5344CB8AC3E}">
        <p14:creationId xmlns:p14="http://schemas.microsoft.com/office/powerpoint/2010/main" val="4082519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A8616600-AB0D-4F35-BED9-74A8D461003D}"/>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Making ‘Europe stronger in the world” </a:t>
            </a:r>
            <a:r>
              <a:rPr lang="en-US" sz="1200" b="0" i="0" kern="1200" dirty="0">
                <a:solidFill>
                  <a:schemeClr val="tx1"/>
                </a:solidFill>
                <a:effectLst/>
                <a:latin typeface="+mn-lt"/>
                <a:ea typeface="+mn-ea"/>
                <a:cs typeface="+mn-cs"/>
              </a:rPr>
              <a:t>is one of the six priorities of the European Commission and is an important part of the portfolio of Commissioner Gabriel. The Commission suggests to assign to Europe a role of responsible global leadership, to advance EU values and promote and protect Europe´s interest.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The role of European diplomacy is highlighted for a first time ever in the Commission’s Work </a:t>
            </a:r>
            <a:r>
              <a:rPr lang="en-US" sz="1200" b="0" i="0" kern="1200" dirty="0" err="1">
                <a:solidFill>
                  <a:schemeClr val="tx1"/>
                </a:solidFill>
                <a:effectLst/>
                <a:latin typeface="+mn-lt"/>
                <a:ea typeface="+mn-ea"/>
                <a:cs typeface="+mn-cs"/>
              </a:rPr>
              <a:t>Programme</a:t>
            </a:r>
            <a:r>
              <a:rPr lang="en-US" sz="1200" b="0" i="0" kern="1200" dirty="0">
                <a:solidFill>
                  <a:schemeClr val="tx1"/>
                </a:solidFill>
                <a:effectLst/>
                <a:latin typeface="+mn-lt"/>
                <a:ea typeface="+mn-ea"/>
                <a:cs typeface="+mn-cs"/>
              </a:rPr>
              <a:t> for 2020.</a:t>
            </a:r>
            <a:r>
              <a:rPr lang="en-US" dirty="0"/>
              <a:t> </a:t>
            </a:r>
            <a:endParaRPr lang="de-D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Commissioner Gabriel </a:t>
            </a:r>
            <a:r>
              <a:rPr lang="de-DE" dirty="0" err="1"/>
              <a:t>has</a:t>
            </a:r>
            <a:r>
              <a:rPr lang="de-DE" dirty="0"/>
              <a:t> </a:t>
            </a:r>
            <a:r>
              <a:rPr lang="de-DE" dirty="0" err="1"/>
              <a:t>expressed</a:t>
            </a:r>
            <a:r>
              <a:rPr lang="de-DE" dirty="0"/>
              <a:t> her </a:t>
            </a:r>
            <a:r>
              <a:rPr lang="de-DE" dirty="0" err="1"/>
              <a:t>views</a:t>
            </a:r>
            <a:r>
              <a:rPr lang="de-DE" dirty="0"/>
              <a:t> on SD in </a:t>
            </a:r>
            <a:r>
              <a:rPr lang="de-DE" dirty="0" err="1"/>
              <a:t>detail</a:t>
            </a:r>
            <a:r>
              <a:rPr lang="de-DE" dirty="0"/>
              <a:t> </a:t>
            </a:r>
            <a:r>
              <a:rPr lang="de-DE" dirty="0" err="1"/>
              <a:t>for</a:t>
            </a:r>
            <a:r>
              <a:rPr lang="de-DE" dirty="0"/>
              <a:t> </a:t>
            </a:r>
            <a:r>
              <a:rPr lang="de-DE" dirty="0" err="1"/>
              <a:t>the</a:t>
            </a:r>
            <a:r>
              <a:rPr lang="de-DE" dirty="0"/>
              <a:t> </a:t>
            </a:r>
            <a:r>
              <a:rPr lang="de-DE" dirty="0" err="1"/>
              <a:t>first</a:t>
            </a:r>
            <a:r>
              <a:rPr lang="de-DE" dirty="0"/>
              <a:t> time in a </a:t>
            </a:r>
            <a:r>
              <a:rPr lang="de-DE" dirty="0" err="1"/>
              <a:t>guest</a:t>
            </a:r>
            <a:r>
              <a:rPr lang="de-DE" dirty="0"/>
              <a:t> </a:t>
            </a:r>
            <a:r>
              <a:rPr lang="de-DE" dirty="0" err="1"/>
              <a:t>article</a:t>
            </a:r>
            <a:r>
              <a:rPr lang="de-DE" dirty="0"/>
              <a:t> </a:t>
            </a:r>
            <a:r>
              <a:rPr lang="de-DE" dirty="0" err="1"/>
              <a:t>for</a:t>
            </a:r>
            <a:r>
              <a:rPr lang="de-DE" dirty="0"/>
              <a:t> </a:t>
            </a:r>
            <a:r>
              <a:rPr lang="de-DE" dirty="0" err="1"/>
              <a:t>the</a:t>
            </a:r>
            <a:r>
              <a:rPr lang="de-DE" dirty="0"/>
              <a:t> S4D4C </a:t>
            </a:r>
            <a:r>
              <a:rPr lang="de-DE" dirty="0" err="1"/>
              <a:t>project</a:t>
            </a:r>
            <a:r>
              <a:rPr lang="de-DE" dirty="0"/>
              <a:t>: https://www.s4d4c.eu/insights-from-commissioner-mariya-gabriel-towards-the-european-union-science-diplomacy/</a:t>
            </a:r>
          </a:p>
        </p:txBody>
      </p:sp>
      <p:sp>
        <p:nvSpPr>
          <p:cNvPr id="4" name="Foliennummernplatzhalter 3"/>
          <p:cNvSpPr>
            <a:spLocks noGrp="1"/>
          </p:cNvSpPr>
          <p:nvPr>
            <p:ph type="sldNum" sz="quarter" idx="5"/>
          </p:nvPr>
        </p:nvSpPr>
        <p:spPr/>
        <p:txBody>
          <a:bodyPr/>
          <a:lstStyle/>
          <a:p>
            <a:fld id="{4F0E3DDD-E73F-694C-A7A4-870EA4FF0F39}" type="slidenum">
              <a:rPr lang="en-US" smtClean="0"/>
              <a:t>6</a:t>
            </a:fld>
            <a:endParaRPr lang="en-US"/>
          </a:p>
        </p:txBody>
      </p:sp>
    </p:spTree>
    <p:extLst>
      <p:ext uri="{BB962C8B-B14F-4D97-AF65-F5344CB8AC3E}">
        <p14:creationId xmlns:p14="http://schemas.microsoft.com/office/powerpoint/2010/main" val="1184546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D705E972-69F3-4735-B7E7-A26055200E2E}"/>
              </a:ext>
            </a:extLst>
          </p:cNvPr>
          <p:cNvSpPr>
            <a:spLocks noGrp="1"/>
          </p:cNvSpPr>
          <p:nvPr>
            <p:ph type="body" idx="1"/>
          </p:nvPr>
        </p:nvSpPr>
        <p:spPr/>
        <p:txBody>
          <a:bodyPr/>
          <a:lstStyle/>
          <a:p>
            <a:r>
              <a:rPr lang="en-US" dirty="0"/>
              <a:t>In addition, the European Commission is supporting the Science Advice for Policy by European Academies (</a:t>
            </a:r>
            <a:r>
              <a:rPr lang="en-US" dirty="0">
                <a:hlinkClick r:id="rId3"/>
              </a:rPr>
              <a:t>SAPEA</a:t>
            </a:r>
            <a:r>
              <a:rPr lang="en-US" dirty="0"/>
              <a:t>: https://www.sapea.info ) consortium, which brings together over 100 academies, and learned societies across Europe, with the purpose of </a:t>
            </a:r>
            <a:r>
              <a:rPr lang="en-US" dirty="0" err="1"/>
              <a:t>synthesising</a:t>
            </a:r>
            <a:r>
              <a:rPr lang="en-US" dirty="0"/>
              <a:t> comprehensive scientific evidence for use by the European Commission’s independent Group of Chief Scientific Advisers (</a:t>
            </a:r>
            <a:r>
              <a:rPr lang="en-US" dirty="0">
                <a:hlinkClick r:id="rId4"/>
              </a:rPr>
              <a:t>GCSA</a:t>
            </a:r>
            <a:r>
              <a:rPr lang="en-US" dirty="0"/>
              <a:t>: https://ec.europa.eu/info/research-and-innovation/strategy/support-policy-making/scientific-support-eu-policies/group-chief-scientific-advisors_en). Other notable </a:t>
            </a:r>
            <a:r>
              <a:rPr lang="en-US" dirty="0" err="1"/>
              <a:t>organisations</a:t>
            </a:r>
            <a:r>
              <a:rPr lang="en-US" dirty="0"/>
              <a:t> contributing to this field are the European Science Advice Forum (</a:t>
            </a:r>
            <a:r>
              <a:rPr lang="en-US" dirty="0">
                <a:hlinkClick r:id="rId5"/>
              </a:rPr>
              <a:t>ESAF</a:t>
            </a:r>
            <a:r>
              <a:rPr lang="en-US" dirty="0"/>
              <a:t>: https://esaforum.eu/) as well as the International Network for Government Science Advice (</a:t>
            </a:r>
            <a:r>
              <a:rPr lang="en-US" dirty="0">
                <a:hlinkClick r:id="rId6"/>
              </a:rPr>
              <a:t>INGSA</a:t>
            </a:r>
            <a:r>
              <a:rPr lang="en-US" dirty="0"/>
              <a:t>: https://www.ingsa.org/).</a:t>
            </a:r>
            <a:endParaRPr lang="de-DE"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D705E972-69F3-4735-B7E7-A26055200E2E}"/>
              </a:ext>
            </a:extLst>
          </p:cNvPr>
          <p:cNvSpPr>
            <a:spLocks noGrp="1"/>
          </p:cNvSpPr>
          <p:nvPr>
            <p:ph type="body" idx="1"/>
          </p:nvPr>
        </p:nvSpPr>
        <p:spPr/>
        <p:txBody>
          <a:bodyPr/>
          <a:lstStyle/>
          <a:p>
            <a:r>
              <a:rPr lang="en-US" dirty="0"/>
              <a:t>The Strategic Forum for International scientific and technological Cooperation (SFIC) -</a:t>
            </a:r>
            <a:r>
              <a:rPr lang="en-US" sz="1000" dirty="0"/>
              <a:t>one of the configurations in the EU Council – and its </a:t>
            </a:r>
            <a:r>
              <a:rPr lang="en-US" dirty="0"/>
              <a:t>SFIC Science Diplomacy Task Force presented in March 2020 its paper “Advancing the impact of Science Diplomacy at EU and Member States level through targeted support and improved coordination”. https://data.consilium.europa.eu/doc/document/ST-1352-2020-INIT/en/pdf and in September 2020 a working paper on "Anchoring science diplomacy in Horizon Europe developing specific subjects and activities". https://era.gv.at/mobile/news/5553 </a:t>
            </a:r>
          </a:p>
          <a:p>
            <a:r>
              <a:rPr lang="en-US" sz="1200" b="0" i="0" kern="1200" dirty="0">
                <a:solidFill>
                  <a:schemeClr val="tx1"/>
                </a:solidFill>
                <a:effectLst/>
                <a:latin typeface="+mn-lt"/>
                <a:ea typeface="+mn-ea"/>
                <a:cs typeface="+mn-cs"/>
              </a:rPr>
              <a:t>“European scientific cooperation is a paramount example of integration and collaboration in the world, by which the EU can enhance its presence on the global stage, promote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European values, and better position itself in strategic regions and topics. Moreover the EU can contribute to the solution of global challenges, foster academic freedom around the globe and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contribute to productive and sustainable international relations. Conversely, diplomacy can also contribute to the support of the scientific community and has a particular role to play in the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implementation of larger scientific initiatives.</a:t>
            </a:r>
            <a:r>
              <a:rPr lang="en-US" dirty="0"/>
              <a:t> “</a:t>
            </a:r>
          </a:p>
          <a:p>
            <a:r>
              <a:rPr lang="en-US" sz="1200" b="1" i="0" kern="1200" dirty="0">
                <a:solidFill>
                  <a:schemeClr val="tx1"/>
                </a:solidFill>
                <a:effectLst/>
                <a:latin typeface="+mn-lt"/>
                <a:ea typeface="+mn-ea"/>
                <a:cs typeface="+mn-cs"/>
              </a:rPr>
              <a:t>Suggestion: “It is important to integrate, </a:t>
            </a:r>
            <a:r>
              <a:rPr lang="en-US" sz="1200" b="0" i="0" kern="1200" dirty="0">
                <a:solidFill>
                  <a:schemeClr val="tx1"/>
                </a:solidFill>
                <a:effectLst/>
                <a:latin typeface="+mn-lt"/>
                <a:ea typeface="+mn-ea"/>
                <a:cs typeface="+mn-cs"/>
              </a:rPr>
              <a:t>as relevant, </a:t>
            </a:r>
            <a:r>
              <a:rPr lang="en-US" sz="1200" b="1" i="0" kern="1200" dirty="0">
                <a:solidFill>
                  <a:schemeClr val="tx1"/>
                </a:solidFill>
                <a:effectLst/>
                <a:latin typeface="+mn-lt"/>
                <a:ea typeface="+mn-ea"/>
                <a:cs typeface="+mn-cs"/>
              </a:rPr>
              <a:t>Science Diplomacy topics and aspects in all Pillars and in Widening Participation and Strengthening the European Research Area of HE </a:t>
            </a:r>
            <a:r>
              <a:rPr lang="en-US" sz="1200" b="0" i="0" kern="1200" dirty="0">
                <a:solidFill>
                  <a:schemeClr val="tx1"/>
                </a:solidFill>
                <a:effectLst/>
                <a:latin typeface="+mn-lt"/>
                <a:ea typeface="+mn-ea"/>
                <a:cs typeface="+mn-cs"/>
              </a:rPr>
              <a:t>to raise awareness among those expert communities and help to foster the development of sector-specific Science Diplomacy expertise.</a:t>
            </a:r>
            <a:r>
              <a:rPr lang="en-US" dirty="0"/>
              <a:t> “</a:t>
            </a:r>
            <a:br>
              <a:rPr lang="en-US" dirty="0"/>
            </a:br>
            <a:br>
              <a:rPr lang="en-US" dirty="0"/>
            </a:br>
            <a:endParaRPr lang="de-DE" dirty="0"/>
          </a:p>
        </p:txBody>
      </p:sp>
    </p:spTree>
    <p:extLst>
      <p:ext uri="{BB962C8B-B14F-4D97-AF65-F5344CB8AC3E}">
        <p14:creationId xmlns:p14="http://schemas.microsoft.com/office/powerpoint/2010/main" val="2982547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C4364520-8639-480E-B9FB-8FF288D573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venir"/>
                <a:ea typeface="Avenir"/>
                <a:cs typeface="Avenir"/>
                <a:sym typeface="Avenir"/>
              </a:rPr>
              <a:t>The inclusion of science diplomacy as a research topic in the Horizon 2020 work </a:t>
            </a:r>
            <a:r>
              <a:rPr lang="en-US" sz="1200" dirty="0" err="1">
                <a:latin typeface="Avenir"/>
                <a:ea typeface="Avenir"/>
                <a:cs typeface="Avenir"/>
                <a:sym typeface="Avenir"/>
              </a:rPr>
              <a:t>programme</a:t>
            </a:r>
            <a:r>
              <a:rPr lang="en-US" sz="1200" dirty="0">
                <a:latin typeface="Avenir"/>
                <a:ea typeface="Avenir"/>
                <a:cs typeface="Avenir"/>
                <a:sym typeface="Avenir"/>
              </a:rPr>
              <a:t> allowed for bottom-up input and involvement of a wide range of EU communities and external stakeholders. The three Horizon 2020 - funded consortia work closely as a cluster and continuously strive for policy impact and stakeholder engagement well ahead of the conclusion of the projects.</a:t>
            </a:r>
            <a:endParaRPr lang="en-US" dirty="0"/>
          </a:p>
          <a:p>
            <a:endParaRPr lang="de-DE" dirty="0"/>
          </a:p>
        </p:txBody>
      </p:sp>
    </p:spTree>
    <p:extLst>
      <p:ext uri="{BB962C8B-B14F-4D97-AF65-F5344CB8AC3E}">
        <p14:creationId xmlns:p14="http://schemas.microsoft.com/office/powerpoint/2010/main" val="228270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88FC7-C34A-344B-B9C7-6F56AD7C83A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DD02709-18C4-6241-B64D-3E51272460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9A46C25-2A5B-5E4C-9EE9-28B17CADECDA}"/>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B28C085C-A5F6-2741-BDD2-66F5EAFAE0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D5AC1D-B25E-CC46-BABD-CA54E7B99C4B}"/>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3355022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D32AF-FF76-4143-813C-70A659479E4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CFAA6A2-0CC8-CC45-A79C-593CD9266FF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63C9991-55D1-FA4F-A00B-521C0DB8CBFB}"/>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A3F60112-6103-0B47-8B1F-3043E08827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322B51-8FA4-C04D-9A9F-7E48F752075B}"/>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2766453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AAC8E6-0EEC-9742-B2C6-B1DC6CDCD42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8D3D128-7112-224F-9F2C-148F26EE21D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375D215-941E-0048-9E57-301D68B6F8CF}"/>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8E6316FE-CC50-E143-9254-AC49767602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CA51EA-0373-9249-B1D6-20F7937D3B92}"/>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2306309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a:xfrm>
            <a:off x="1016197" y="1345891"/>
            <a:ext cx="8022023" cy="391201"/>
          </a:xfrm>
          <a:prstGeom prst="rect">
            <a:avLst/>
          </a:prstGeom>
        </p:spPr>
        <p:txBody>
          <a:bodyPr lIns="91428" tIns="45714" rIns="91428" bIns="45714"/>
          <a:lstStyle>
            <a:lvl1pPr marL="0" indent="0">
              <a:lnSpc>
                <a:spcPct val="120000"/>
              </a:lnSpc>
              <a:spcBef>
                <a:spcPts val="0"/>
              </a:spcBef>
              <a:buNone/>
              <a:defRPr sz="1975" b="1">
                <a:latin typeface="Verdana" panose="020B0604030504040204" pitchFamily="34" charset="0"/>
                <a:ea typeface="Verdana" panose="020B0604030504040204" pitchFamily="34" charset="0"/>
                <a:cs typeface="Verdana" panose="020B0604030504040204" pitchFamily="34" charset="0"/>
              </a:defRPr>
            </a:lvl1pPr>
            <a:lvl2pPr>
              <a:defRPr sz="1975" b="1">
                <a:latin typeface="Verdana" panose="020B0604030504040204" pitchFamily="34" charset="0"/>
                <a:ea typeface="Verdana" panose="020B0604030504040204" pitchFamily="34" charset="0"/>
                <a:cs typeface="Verdana" panose="020B0604030504040204" pitchFamily="34" charset="0"/>
              </a:defRPr>
            </a:lvl2pPr>
            <a:lvl3pPr>
              <a:defRPr sz="1975" b="1">
                <a:latin typeface="Verdana" panose="020B0604030504040204" pitchFamily="34" charset="0"/>
                <a:ea typeface="Verdana" panose="020B0604030504040204" pitchFamily="34" charset="0"/>
                <a:cs typeface="Verdana" panose="020B0604030504040204" pitchFamily="34" charset="0"/>
              </a:defRPr>
            </a:lvl3pPr>
            <a:lvl4pPr>
              <a:defRPr sz="1975" b="1">
                <a:latin typeface="Verdana" panose="020B0604030504040204" pitchFamily="34" charset="0"/>
                <a:ea typeface="Verdana" panose="020B0604030504040204" pitchFamily="34" charset="0"/>
                <a:cs typeface="Verdana" panose="020B0604030504040204" pitchFamily="34" charset="0"/>
              </a:defRPr>
            </a:lvl4pPr>
            <a:lvl5pPr>
              <a:defRPr sz="1975" b="1">
                <a:latin typeface="Verdana" panose="020B0604030504040204" pitchFamily="34" charset="0"/>
                <a:ea typeface="Verdana" panose="020B0604030504040204" pitchFamily="34" charset="0"/>
                <a:cs typeface="Verdana" panose="020B0604030504040204" pitchFamily="34" charset="0"/>
              </a:defRPr>
            </a:lvl5pPr>
          </a:lstStyle>
          <a:p>
            <a:pPr lvl="0"/>
            <a:r>
              <a:rPr lang="en-GB" noProof="0" dirty="0" err="1"/>
              <a:t>Textmasterformat</a:t>
            </a:r>
            <a:r>
              <a:rPr lang="en-GB" noProof="0" dirty="0"/>
              <a:t> </a:t>
            </a:r>
            <a:r>
              <a:rPr lang="en-GB" noProof="0" dirty="0" err="1"/>
              <a:t>bearbeiten</a:t>
            </a:r>
            <a:endParaRPr lang="en-GB" noProof="0" dirty="0"/>
          </a:p>
        </p:txBody>
      </p:sp>
      <p:sp>
        <p:nvSpPr>
          <p:cNvPr id="3" name="Footer Placeholder 4"/>
          <p:cNvSpPr>
            <a:spLocks noGrp="1"/>
          </p:cNvSpPr>
          <p:nvPr>
            <p:ph type="ftr" sz="quarter" idx="3"/>
          </p:nvPr>
        </p:nvSpPr>
        <p:spPr>
          <a:xfrm>
            <a:off x="1723500" y="6407519"/>
            <a:ext cx="6000979" cy="352850"/>
          </a:xfrm>
          <a:prstGeom prst="rect">
            <a:avLst/>
          </a:prstGeom>
        </p:spPr>
        <p:txBody>
          <a:bodyPr vert="horz" lIns="129599" tIns="64800" rIns="129599" bIns="64800" rtlCol="0" anchor="ctr"/>
          <a:lstStyle>
            <a:lvl1pPr algn="just">
              <a:defRPr sz="846">
                <a:solidFill>
                  <a:srgbClr val="3C3C3C"/>
                </a:solidFill>
                <a:latin typeface="Verdana" panose="020B0604030504040204" pitchFamily="34" charset="0"/>
                <a:ea typeface="Verdana" panose="020B0604030504040204" pitchFamily="34" charset="0"/>
                <a:cs typeface="Verdana" panose="020B0604030504040204" pitchFamily="34" charset="0"/>
              </a:defRPr>
            </a:lvl1pPr>
          </a:lstStyle>
          <a:p>
            <a:r>
              <a:rPr lang="en-GB" dirty="0"/>
              <a:t>This project has received funding from the European Union’s Horizon 2020 research and innovation programme under grant agreement No 770342.</a:t>
            </a:r>
          </a:p>
        </p:txBody>
      </p:sp>
    </p:spTree>
    <p:extLst>
      <p:ext uri="{BB962C8B-B14F-4D97-AF65-F5344CB8AC3E}">
        <p14:creationId xmlns:p14="http://schemas.microsoft.com/office/powerpoint/2010/main" val="3388142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D054-CA9A-604E-9E66-C1005C093B1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1A2955E-F832-8F48-A920-10DC053FB93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E653C0B-8093-3047-B1F6-29527AD20E2A}"/>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8AD6B0E5-9BD3-1845-8DCA-B53339AD28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9D0FF5-1BD3-BC4D-8450-746D39376B1D}"/>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570339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EB1F8-06C2-C542-B592-47E5883E6A7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1402CC-4E6C-1740-A700-22A01B271D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F31B1EF-4DC4-B247-9FD2-A3921234F077}"/>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74978CC3-0478-6B42-AD9D-900B50A034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E43B8A-77B0-A849-B431-13D3BCDAF04F}"/>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3995727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193F6-38A3-994E-8911-2EF1ED5F811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F04FF2-1EDA-3745-8929-4F844C70300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E728B3E-70CD-2C4F-8710-5C403A2FA4D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EA31F14-F57B-9049-B627-C7BE7EC9F510}"/>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6" name="Footer Placeholder 5">
            <a:extLst>
              <a:ext uri="{FF2B5EF4-FFF2-40B4-BE49-F238E27FC236}">
                <a16:creationId xmlns:a16="http://schemas.microsoft.com/office/drawing/2014/main" id="{601516CF-A73A-EC44-A77F-398AD51777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9FFF0A-F684-BB46-87C1-C60AD0897245}"/>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2732735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BF094-F37D-CF47-BB86-9A3C765C6DF3}"/>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B55A227-EF9A-E446-BBCB-0F6EA5E08B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F0F8C08-EC6C-6A45-AD9C-AAF0DE04815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7B6B76D-ED47-AC4F-A35D-71DE89E27F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61CBC9A-DFD9-E04C-97F6-A23E5FED62A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3CF98E-03D0-2F4B-8945-1C7ABABEEB73}"/>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8" name="Footer Placeholder 7">
            <a:extLst>
              <a:ext uri="{FF2B5EF4-FFF2-40B4-BE49-F238E27FC236}">
                <a16:creationId xmlns:a16="http://schemas.microsoft.com/office/drawing/2014/main" id="{88C42436-AA15-5C40-ABC0-0C3A2CC1D2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005CCD-96E8-414D-A40E-A79C25F132FB}"/>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2920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F46B0-D688-1940-94DC-D6AFEDE91F96}"/>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D0EAC5E-1081-4D47-A74D-F7F40C707D81}"/>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4" name="Footer Placeholder 3">
            <a:extLst>
              <a:ext uri="{FF2B5EF4-FFF2-40B4-BE49-F238E27FC236}">
                <a16:creationId xmlns:a16="http://schemas.microsoft.com/office/drawing/2014/main" id="{C236F1FE-935D-AC40-B149-F7BB57B713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38D466D-C32F-494F-A9C3-5F3C2B197FD1}"/>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670348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A8FDAF-2EEC-804A-BB55-CB16F6A0DE42}"/>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3" name="Footer Placeholder 2">
            <a:extLst>
              <a:ext uri="{FF2B5EF4-FFF2-40B4-BE49-F238E27FC236}">
                <a16:creationId xmlns:a16="http://schemas.microsoft.com/office/drawing/2014/main" id="{C32F8E5E-34D5-1242-9C48-E5D8C4C0201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C96E50-E328-8B45-B5E0-CB4E80607821}"/>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60205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34888-A9A7-B04C-BC72-8F718BE460F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B5DA8C7-7404-7840-9ED5-B0F8E40121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731D070-CA20-0F44-A96D-2CD96DFED4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4CB26D2-4DB8-CE46-BF59-A14161A70E3A}"/>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6" name="Footer Placeholder 5">
            <a:extLst>
              <a:ext uri="{FF2B5EF4-FFF2-40B4-BE49-F238E27FC236}">
                <a16:creationId xmlns:a16="http://schemas.microsoft.com/office/drawing/2014/main" id="{D3EE1D23-EBDD-F14C-B76F-21E444C38A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3C8A15-C0E7-8E46-9F3D-C8A162189632}"/>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2174622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B570F-1492-BD46-A670-F3184C2F43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42CEC85-78B8-2041-BAF6-703FCD601C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15D215-F5F5-E645-B01F-005FB26CA0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8435372-DC6C-6047-90B1-164AC4C84F80}"/>
              </a:ext>
            </a:extLst>
          </p:cNvPr>
          <p:cNvSpPr>
            <a:spLocks noGrp="1"/>
          </p:cNvSpPr>
          <p:nvPr>
            <p:ph type="dt" sz="half" idx="10"/>
          </p:nvPr>
        </p:nvSpPr>
        <p:spPr/>
        <p:txBody>
          <a:bodyPr/>
          <a:lstStyle/>
          <a:p>
            <a:fld id="{551E723D-C0BF-814B-9901-368B7F8186E8}" type="datetimeFigureOut">
              <a:rPr lang="en-US" smtClean="0"/>
              <a:t>1/19/2021</a:t>
            </a:fld>
            <a:endParaRPr lang="en-US"/>
          </a:p>
        </p:txBody>
      </p:sp>
      <p:sp>
        <p:nvSpPr>
          <p:cNvPr id="6" name="Footer Placeholder 5">
            <a:extLst>
              <a:ext uri="{FF2B5EF4-FFF2-40B4-BE49-F238E27FC236}">
                <a16:creationId xmlns:a16="http://schemas.microsoft.com/office/drawing/2014/main" id="{D27A4500-C33F-BC4F-AE7F-5FFD7E6B16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C28251-4A13-EA47-BCC0-7DF9D0301397}"/>
              </a:ext>
            </a:extLst>
          </p:cNvPr>
          <p:cNvSpPr>
            <a:spLocks noGrp="1"/>
          </p:cNvSpPr>
          <p:nvPr>
            <p:ph type="sldNum" sz="quarter" idx="12"/>
          </p:nvPr>
        </p:nvSpPr>
        <p:spPr/>
        <p:txBody>
          <a:bodyPr/>
          <a:lstStyle/>
          <a:p>
            <a:fld id="{81EC8CDB-15F1-444E-A431-0E4CA83E9530}" type="slidenum">
              <a:rPr lang="en-US" smtClean="0"/>
              <a:t>‹Nr.›</a:t>
            </a:fld>
            <a:endParaRPr lang="en-US"/>
          </a:p>
        </p:txBody>
      </p:sp>
    </p:spTree>
    <p:extLst>
      <p:ext uri="{BB962C8B-B14F-4D97-AF65-F5344CB8AC3E}">
        <p14:creationId xmlns:p14="http://schemas.microsoft.com/office/powerpoint/2010/main" val="3721673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99B608-D11B-3C48-A949-C19C26C3F1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EC7A40C-DD11-8045-BF68-FC94592A08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EA0EDB-133A-894E-8CAD-DEEF806AB1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E723D-C0BF-814B-9901-368B7F8186E8}" type="datetimeFigureOut">
              <a:rPr lang="en-US" smtClean="0"/>
              <a:t>1/19/2021</a:t>
            </a:fld>
            <a:endParaRPr lang="en-US"/>
          </a:p>
        </p:txBody>
      </p:sp>
      <p:sp>
        <p:nvSpPr>
          <p:cNvPr id="5" name="Footer Placeholder 4">
            <a:extLst>
              <a:ext uri="{FF2B5EF4-FFF2-40B4-BE49-F238E27FC236}">
                <a16:creationId xmlns:a16="http://schemas.microsoft.com/office/drawing/2014/main" id="{E682C68F-728F-804E-B34A-A9016D58F0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2941A0-5F73-6548-A3A0-F1F6586375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C8CDB-15F1-444E-A431-0E4CA83E9530}" type="slidenum">
              <a:rPr lang="en-US" smtClean="0"/>
              <a:t>‹Nr.›</a:t>
            </a:fld>
            <a:endParaRPr lang="en-US"/>
          </a:p>
        </p:txBody>
      </p:sp>
    </p:spTree>
    <p:extLst>
      <p:ext uri="{BB962C8B-B14F-4D97-AF65-F5344CB8AC3E}">
        <p14:creationId xmlns:p14="http://schemas.microsoft.com/office/powerpoint/2010/main" val="2457346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jpeg"/><Relationship Id="rId7" Type="http://schemas.openxmlformats.org/officeDocument/2006/relationships/hyperlink" Target="https://op.europa.eu/en/publication-detail/-/publication/e668f8cf-e395-11e6-ad7c-01aa75ed71a1"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ec.europa.eu/info/publications/final-reflections-rise-group_en" TargetMode="External"/><Relationship Id="rId5" Type="http://schemas.openxmlformats.org/officeDocument/2006/relationships/image" Target="../media/image14.png"/><Relationship Id="rId10"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jpe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www.exteriores.gob.es/Portal/en/PoliticaExteriorCooperacion/DiplomaciasigloXXI/Paginas/Diplomaciacientifica.aspx" TargetMode="External"/><Relationship Id="rId5" Type="http://schemas.openxmlformats.org/officeDocument/2006/relationships/image" Target="../media/image2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hyperlink" Target="http://www.margagual.com" TargetMode="External"/><Relationship Id="rId3" Type="http://schemas.openxmlformats.org/officeDocument/2006/relationships/image" Target="../media/image3.jpeg"/><Relationship Id="rId7" Type="http://schemas.openxmlformats.org/officeDocument/2006/relationships/hyperlink" Target="http://www.linkedin.com/in/margagual"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www.twitter.com/margagual" TargetMode="External"/><Relationship Id="rId5" Type="http://schemas.openxmlformats.org/officeDocument/2006/relationships/hyperlink" Target="mailto:marga@margagual.com" TargetMode="External"/><Relationship Id="rId10" Type="http://schemas.openxmlformats.org/officeDocument/2006/relationships/hyperlink" Target="mailto:Stella.Reschke@dlr.de" TargetMode="External"/><Relationship Id="rId4" Type="http://schemas.openxmlformats.org/officeDocument/2006/relationships/hyperlink" Target="https://en.wikipedia.org/wiki/Marga_Gual_Soler" TargetMode="External"/><Relationship Id="rId9"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jfif"/><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fif"/><Relationship Id="rId3" Type="http://schemas.openxmlformats.org/officeDocument/2006/relationships/image" Target="../media/image3.jpeg"/><Relationship Id="rId7" Type="http://schemas.openxmlformats.org/officeDocument/2006/relationships/hyperlink" Target="https://ec.europa.eu/info/news/european-union-and-african-union-research-and-innovation-ministers-meet-first-time-2020-jul-16_en"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ec.europa.eu/info/news/eu-and-japan-step-cooperation-science-technology-and-innovation-2020-may-26_en" TargetMode="External"/><Relationship Id="rId5" Type="http://schemas.openxmlformats.org/officeDocument/2006/relationships/hyperlink" Target="https://global-response.europa.eu/index_en" TargetMode="External"/><Relationship Id="rId4" Type="http://schemas.openxmlformats.org/officeDocument/2006/relationships/image" Target="../media/image2.png"/><Relationship Id="rId9" Type="http://schemas.openxmlformats.org/officeDocument/2006/relationships/hyperlink" Target="https://era.gv.at/object/document/3858/attach/st01357_en20.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286304" y="1345891"/>
            <a:ext cx="6016272" cy="1485446"/>
          </a:xfrm>
        </p:spPr>
        <p:txBody>
          <a:bodyPr/>
          <a:lstStyle/>
          <a:p>
            <a:endParaRPr lang="en-GB" b="0" dirty="0"/>
          </a:p>
          <a:p>
            <a:endParaRPr lang="en-GB" b="0" dirty="0"/>
          </a:p>
          <a:p>
            <a:endParaRPr lang="en-GB" b="0" dirty="0"/>
          </a:p>
          <a:p>
            <a:endParaRPr lang="en-GB" b="0" dirty="0"/>
          </a:p>
        </p:txBody>
      </p:sp>
      <p:sp>
        <p:nvSpPr>
          <p:cNvPr id="3" name="Fußzeilenplatzhalter 2"/>
          <p:cNvSpPr>
            <a:spLocks noGrp="1"/>
          </p:cNvSpPr>
          <p:nvPr>
            <p:ph type="ftr" sz="quarter" idx="3"/>
          </p:nvPr>
        </p:nvSpPr>
        <p:spPr>
          <a:xfrm>
            <a:off x="1723500" y="6407519"/>
            <a:ext cx="9085177" cy="352850"/>
          </a:xfrm>
        </p:spPr>
        <p:txBody>
          <a:bodyPr/>
          <a:lstStyle/>
          <a:p>
            <a:r>
              <a:rPr lang="en-GB" dirty="0"/>
              <a:t>This project has received funding from the European Union’s Horizon 2020 research and innovation programme under grant agreement No 770342.</a:t>
            </a:r>
          </a:p>
        </p:txBody>
      </p:sp>
      <p:pic>
        <p:nvPicPr>
          <p:cNvPr id="4" name="Grafik 1" descr="P:\S4D4C\6.4 Comm set up\Logos Projekt\20180226_ZSI_S4D4CLogo\003_ZSI_S4D4CLogo_mitClaim\ZSI_S4D4CLogo_mitClaim_4c_RGB.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03813" y="1244774"/>
            <a:ext cx="5689178" cy="3768327"/>
          </a:xfrm>
          <a:prstGeom prst="rect">
            <a:avLst/>
          </a:prstGeom>
          <a:noFill/>
          <a:ln>
            <a:noFill/>
          </a:ln>
        </p:spPr>
      </p:pic>
      <p:sp>
        <p:nvSpPr>
          <p:cNvPr id="5" name="Rechteck 4"/>
          <p:cNvSpPr/>
          <p:nvPr/>
        </p:nvSpPr>
        <p:spPr>
          <a:xfrm>
            <a:off x="1930730" y="330445"/>
            <a:ext cx="8381336" cy="9143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70"/>
          </a:p>
        </p:txBody>
      </p:sp>
      <p:sp>
        <p:nvSpPr>
          <p:cNvPr id="6" name="Textfeld 5"/>
          <p:cNvSpPr txBox="1"/>
          <p:nvPr/>
        </p:nvSpPr>
        <p:spPr>
          <a:xfrm>
            <a:off x="8990404" y="398142"/>
            <a:ext cx="184731" cy="287771"/>
          </a:xfrm>
          <a:prstGeom prst="rect">
            <a:avLst/>
          </a:prstGeom>
          <a:noFill/>
        </p:spPr>
        <p:txBody>
          <a:bodyPr wrap="none" rtlCol="0">
            <a:spAutoFit/>
          </a:bodyPr>
          <a:lstStyle/>
          <a:p>
            <a:endParaRPr lang="de-DE" sz="1270" dirty="0"/>
          </a:p>
        </p:txBody>
      </p:sp>
      <p:sp>
        <p:nvSpPr>
          <p:cNvPr id="7" name="Textfeld 6"/>
          <p:cNvSpPr txBox="1"/>
          <p:nvPr/>
        </p:nvSpPr>
        <p:spPr>
          <a:xfrm>
            <a:off x="4431035" y="776378"/>
            <a:ext cx="184731" cy="287771"/>
          </a:xfrm>
          <a:prstGeom prst="rect">
            <a:avLst/>
          </a:prstGeom>
          <a:noFill/>
        </p:spPr>
        <p:txBody>
          <a:bodyPr wrap="none" rtlCol="0">
            <a:spAutoFit/>
          </a:bodyPr>
          <a:lstStyle/>
          <a:p>
            <a:endParaRPr lang="de-DE" sz="1270" dirty="0"/>
          </a:p>
        </p:txBody>
      </p:sp>
      <p:sp>
        <p:nvSpPr>
          <p:cNvPr id="8" name="Textfeld 7"/>
          <p:cNvSpPr txBox="1"/>
          <p:nvPr/>
        </p:nvSpPr>
        <p:spPr>
          <a:xfrm>
            <a:off x="4032836" y="796285"/>
            <a:ext cx="184731" cy="287771"/>
          </a:xfrm>
          <a:prstGeom prst="rect">
            <a:avLst/>
          </a:prstGeom>
          <a:noFill/>
        </p:spPr>
        <p:txBody>
          <a:bodyPr wrap="none" rtlCol="0">
            <a:spAutoFit/>
          </a:bodyPr>
          <a:lstStyle/>
          <a:p>
            <a:endParaRPr lang="de-DE" sz="1270" dirty="0"/>
          </a:p>
        </p:txBody>
      </p:sp>
      <p:pic>
        <p:nvPicPr>
          <p:cNvPr id="9" name="Image 9">
            <a:extLst>
              <a:ext uri="{FF2B5EF4-FFF2-40B4-BE49-F238E27FC236}">
                <a16:creationId xmlns:a16="http://schemas.microsoft.com/office/drawing/2014/main" id="{13F02C63-E4CF-4938-8B8A-2EF0708167D5}"/>
              </a:ext>
            </a:extLst>
          </p:cNvPr>
          <p:cNvPicPr/>
          <p:nvPr/>
        </p:nvPicPr>
        <p:blipFill>
          <a:blip r:embed="rId4"/>
          <a:stretch/>
        </p:blipFill>
        <p:spPr>
          <a:xfrm rot="10800000">
            <a:off x="843601" y="6360562"/>
            <a:ext cx="584640" cy="389520"/>
          </a:xfrm>
          <a:prstGeom prst="rect">
            <a:avLst/>
          </a:prstGeom>
          <a:ln>
            <a:noFill/>
          </a:ln>
        </p:spPr>
      </p:pic>
    </p:spTree>
    <p:extLst>
      <p:ext uri="{BB962C8B-B14F-4D97-AF65-F5344CB8AC3E}">
        <p14:creationId xmlns:p14="http://schemas.microsoft.com/office/powerpoint/2010/main" val="105695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10" name="Titel 1">
            <a:extLst>
              <a:ext uri="{FF2B5EF4-FFF2-40B4-BE49-F238E27FC236}">
                <a16:creationId xmlns:a16="http://schemas.microsoft.com/office/drawing/2014/main" id="{6E3E02DA-CB0F-480A-AE0A-58AFDD44F882}"/>
              </a:ext>
            </a:extLst>
          </p:cNvPr>
          <p:cNvSpPr txBox="1">
            <a:spLocks/>
          </p:cNvSpPr>
          <p:nvPr/>
        </p:nvSpPr>
        <p:spPr>
          <a:xfrm>
            <a:off x="5921331" y="227858"/>
            <a:ext cx="567924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4400" dirty="0"/>
              <a:t>Science </a:t>
            </a:r>
            <a:r>
              <a:rPr lang="de-DE" sz="4400" dirty="0" err="1"/>
              <a:t>Diplomacy</a:t>
            </a:r>
            <a:r>
              <a:rPr lang="de-DE" sz="4400" dirty="0"/>
              <a:t> in Horizon Europe</a:t>
            </a:r>
          </a:p>
        </p:txBody>
      </p:sp>
      <p:sp>
        <p:nvSpPr>
          <p:cNvPr id="13" name="Inhaltsplatzhalter 5">
            <a:extLst>
              <a:ext uri="{FF2B5EF4-FFF2-40B4-BE49-F238E27FC236}">
                <a16:creationId xmlns:a16="http://schemas.microsoft.com/office/drawing/2014/main" id="{EA6F9073-2FAB-49BA-85C8-FDAB0C61489E}"/>
              </a:ext>
            </a:extLst>
          </p:cNvPr>
          <p:cNvSpPr txBox="1">
            <a:spLocks/>
          </p:cNvSpPr>
          <p:nvPr/>
        </p:nvSpPr>
        <p:spPr>
          <a:xfrm>
            <a:off x="699730" y="1829336"/>
            <a:ext cx="6785758" cy="4351338"/>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dirty="0">
                <a:latin typeface="+mj-lt"/>
              </a:rPr>
              <a:t>3 guiding principles:</a:t>
            </a:r>
          </a:p>
          <a:p>
            <a:pPr algn="l"/>
            <a:endParaRPr lang="en-US" sz="3200" dirty="0">
              <a:latin typeface="+mj-lt"/>
            </a:endParaRPr>
          </a:p>
          <a:p>
            <a:pPr marL="514350" indent="-514350" algn="l">
              <a:buFont typeface="Arial" panose="020B0604020202020204" pitchFamily="34" charset="0"/>
              <a:buAutoNum type="arabicPeriod"/>
            </a:pPr>
            <a:r>
              <a:rPr lang="en-US" dirty="0">
                <a:latin typeface="+mj-lt"/>
              </a:rPr>
              <a:t>Promoting inter-disciplinary research through new elements: </a:t>
            </a:r>
          </a:p>
          <a:p>
            <a:pPr lvl="1" algn="l"/>
            <a:r>
              <a:rPr lang="en-US" dirty="0">
                <a:latin typeface="+mj-lt"/>
              </a:rPr>
              <a:t>Clusters to tackle societal challenges </a:t>
            </a:r>
          </a:p>
          <a:p>
            <a:pPr lvl="1" algn="l"/>
            <a:r>
              <a:rPr lang="en-US" dirty="0">
                <a:latin typeface="+mj-lt"/>
              </a:rPr>
              <a:t>Missions on sustainable cities, soils and food, climate, oceans and cancer that will involve citizens</a:t>
            </a:r>
          </a:p>
          <a:p>
            <a:pPr marL="514350" indent="-514350" algn="l">
              <a:buFont typeface="+mj-lt"/>
              <a:buAutoNum type="arabicPeriod"/>
            </a:pPr>
            <a:r>
              <a:rPr lang="en-US" dirty="0">
                <a:latin typeface="+mj-lt"/>
              </a:rPr>
              <a:t>Joining forces and working together through joint research </a:t>
            </a:r>
          </a:p>
          <a:p>
            <a:pPr marL="514350" indent="-514350" algn="l">
              <a:buFont typeface="+mj-lt"/>
              <a:buAutoNum type="arabicPeriod"/>
            </a:pPr>
            <a:r>
              <a:rPr lang="en-US" dirty="0">
                <a:latin typeface="+mj-lt"/>
              </a:rPr>
              <a:t>Continuing the modus operandi of Open Science so that data can be accessible and reusable</a:t>
            </a:r>
          </a:p>
          <a:p>
            <a:endParaRPr lang="de-DE" dirty="0"/>
          </a:p>
        </p:txBody>
      </p:sp>
      <p:pic>
        <p:nvPicPr>
          <p:cNvPr id="2" name="Grafik 1">
            <a:extLst>
              <a:ext uri="{FF2B5EF4-FFF2-40B4-BE49-F238E27FC236}">
                <a16:creationId xmlns:a16="http://schemas.microsoft.com/office/drawing/2014/main" id="{EE0E6E08-DA3B-4C58-87EB-474D12CF2F8C}"/>
              </a:ext>
            </a:extLst>
          </p:cNvPr>
          <p:cNvPicPr>
            <a:picLocks noChangeAspect="1"/>
          </p:cNvPicPr>
          <p:nvPr/>
        </p:nvPicPr>
        <p:blipFill>
          <a:blip r:embed="rId5"/>
          <a:stretch>
            <a:fillRect/>
          </a:stretch>
        </p:blipFill>
        <p:spPr>
          <a:xfrm>
            <a:off x="7352423" y="1950317"/>
            <a:ext cx="4248150" cy="2562225"/>
          </a:xfrm>
          <a:prstGeom prst="rect">
            <a:avLst/>
          </a:prstGeom>
        </p:spPr>
      </p:pic>
    </p:spTree>
    <p:extLst>
      <p:ext uri="{BB962C8B-B14F-4D97-AF65-F5344CB8AC3E}">
        <p14:creationId xmlns:p14="http://schemas.microsoft.com/office/powerpoint/2010/main" val="3106058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10" name="Titel 1">
            <a:extLst>
              <a:ext uri="{FF2B5EF4-FFF2-40B4-BE49-F238E27FC236}">
                <a16:creationId xmlns:a16="http://schemas.microsoft.com/office/drawing/2014/main" id="{6E3E02DA-CB0F-480A-AE0A-58AFDD44F882}"/>
              </a:ext>
            </a:extLst>
          </p:cNvPr>
          <p:cNvSpPr txBox="1">
            <a:spLocks/>
          </p:cNvSpPr>
          <p:nvPr/>
        </p:nvSpPr>
        <p:spPr>
          <a:xfrm>
            <a:off x="5921331" y="227858"/>
            <a:ext cx="567924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4400" dirty="0"/>
              <a:t>Science </a:t>
            </a:r>
            <a:r>
              <a:rPr lang="de-DE" sz="4400" dirty="0" err="1"/>
              <a:t>Diplomacy</a:t>
            </a:r>
            <a:r>
              <a:rPr lang="de-DE" sz="4400" dirty="0"/>
              <a:t> in Horizon Europe</a:t>
            </a:r>
          </a:p>
        </p:txBody>
      </p:sp>
      <p:sp>
        <p:nvSpPr>
          <p:cNvPr id="13" name="Inhaltsplatzhalter 5">
            <a:extLst>
              <a:ext uri="{FF2B5EF4-FFF2-40B4-BE49-F238E27FC236}">
                <a16:creationId xmlns:a16="http://schemas.microsoft.com/office/drawing/2014/main" id="{EA6F9073-2FAB-49BA-85C8-FDAB0C61489E}"/>
              </a:ext>
            </a:extLst>
          </p:cNvPr>
          <p:cNvSpPr txBox="1">
            <a:spLocks/>
          </p:cNvSpPr>
          <p:nvPr/>
        </p:nvSpPr>
        <p:spPr>
          <a:xfrm>
            <a:off x="699730" y="1829336"/>
            <a:ext cx="4282578"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800" dirty="0">
                <a:latin typeface="+mj-lt"/>
              </a:rPr>
              <a:t>The </a:t>
            </a:r>
            <a:r>
              <a:rPr lang="de-DE" sz="2800" dirty="0" err="1">
                <a:latin typeface="+mj-lt"/>
              </a:rPr>
              <a:t>role</a:t>
            </a:r>
            <a:r>
              <a:rPr lang="de-DE" sz="2800" dirty="0">
                <a:latin typeface="+mj-lt"/>
              </a:rPr>
              <a:t> </a:t>
            </a:r>
            <a:r>
              <a:rPr lang="de-DE" sz="2800" dirty="0" err="1">
                <a:latin typeface="+mj-lt"/>
              </a:rPr>
              <a:t>of</a:t>
            </a:r>
            <a:r>
              <a:rPr lang="de-DE" sz="2800" dirty="0">
                <a:latin typeface="+mj-lt"/>
              </a:rPr>
              <a:t> </a:t>
            </a:r>
            <a:r>
              <a:rPr lang="de-DE" sz="2800" dirty="0" err="1">
                <a:latin typeface="+mj-lt"/>
              </a:rPr>
              <a:t>values</a:t>
            </a:r>
            <a:r>
              <a:rPr lang="de-DE" sz="2800" dirty="0">
                <a:latin typeface="+mj-lt"/>
              </a:rPr>
              <a:t> </a:t>
            </a:r>
            <a:r>
              <a:rPr lang="en-US" sz="2800" dirty="0">
                <a:latin typeface="+mj-lt"/>
              </a:rPr>
              <a:t>:</a:t>
            </a:r>
          </a:p>
          <a:p>
            <a:pPr algn="l"/>
            <a:r>
              <a:rPr lang="en-US" sz="2800" dirty="0">
                <a:latin typeface="+mj-lt"/>
              </a:rPr>
              <a:t>“The Union is founded on the values of respect for human dignity, freedom, democracy, equality, the rule of law and respect for human rights, including the rights of persons belonging to minorities.” </a:t>
            </a:r>
          </a:p>
          <a:p>
            <a:pPr algn="l"/>
            <a:r>
              <a:rPr lang="en-US" sz="2800" dirty="0">
                <a:latin typeface="+mj-lt"/>
              </a:rPr>
              <a:t>(Art. 2 Treaty of Lisbon)</a:t>
            </a:r>
            <a:endParaRPr lang="de-DE" sz="2000" dirty="0">
              <a:latin typeface="+mj-lt"/>
            </a:endParaRPr>
          </a:p>
        </p:txBody>
      </p:sp>
      <p:pic>
        <p:nvPicPr>
          <p:cNvPr id="2" name="Grafik 1">
            <a:extLst>
              <a:ext uri="{FF2B5EF4-FFF2-40B4-BE49-F238E27FC236}">
                <a16:creationId xmlns:a16="http://schemas.microsoft.com/office/drawing/2014/main" id="{D7D3BB9C-C2AB-4C1A-8FFB-E2F6E4D79937}"/>
              </a:ext>
            </a:extLst>
          </p:cNvPr>
          <p:cNvPicPr>
            <a:picLocks noChangeAspect="1"/>
          </p:cNvPicPr>
          <p:nvPr/>
        </p:nvPicPr>
        <p:blipFill>
          <a:blip r:embed="rId5"/>
          <a:stretch>
            <a:fillRect/>
          </a:stretch>
        </p:blipFill>
        <p:spPr>
          <a:xfrm>
            <a:off x="5171198" y="1618199"/>
            <a:ext cx="6429375" cy="4562475"/>
          </a:xfrm>
          <a:prstGeom prst="rect">
            <a:avLst/>
          </a:prstGeom>
        </p:spPr>
      </p:pic>
    </p:spTree>
    <p:extLst>
      <p:ext uri="{BB962C8B-B14F-4D97-AF65-F5344CB8AC3E}">
        <p14:creationId xmlns:p14="http://schemas.microsoft.com/office/powerpoint/2010/main" val="39336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2" name="Rechteck 1">
            <a:extLst>
              <a:ext uri="{FF2B5EF4-FFF2-40B4-BE49-F238E27FC236}">
                <a16:creationId xmlns:a16="http://schemas.microsoft.com/office/drawing/2014/main" id="{936A8BA2-0AC5-4604-8973-DCFD5F9DD64A}"/>
              </a:ext>
            </a:extLst>
          </p:cNvPr>
          <p:cNvSpPr/>
          <p:nvPr/>
        </p:nvSpPr>
        <p:spPr>
          <a:xfrm>
            <a:off x="1011382" y="1587448"/>
            <a:ext cx="10589191" cy="830997"/>
          </a:xfrm>
          <a:prstGeom prst="rect">
            <a:avLst/>
          </a:prstGeom>
        </p:spPr>
        <p:txBody>
          <a:bodyPr wrap="square">
            <a:spAutoFit/>
          </a:bodyPr>
          <a:lstStyle/>
          <a:p>
            <a:pPr algn="ctr"/>
            <a:r>
              <a:rPr lang="en-US" sz="2400" dirty="0">
                <a:latin typeface="+mj-lt"/>
                <a:ea typeface="Avenir"/>
                <a:cs typeface="Avenir"/>
                <a:sym typeface="Avenir"/>
              </a:rPr>
              <a:t>Former EU Commissioner Moedas’ science diplomacy vision for the EU: </a:t>
            </a:r>
            <a:br>
              <a:rPr lang="en-US" sz="2400" dirty="0">
                <a:latin typeface="+mj-lt"/>
                <a:ea typeface="Avenir"/>
                <a:cs typeface="Avenir"/>
                <a:sym typeface="Avenir"/>
              </a:rPr>
            </a:br>
            <a:r>
              <a:rPr lang="en-US" sz="2400" dirty="0">
                <a:latin typeface="+mj-lt"/>
                <a:ea typeface="Avenir"/>
                <a:cs typeface="Avenir"/>
                <a:sym typeface="Avenir"/>
              </a:rPr>
              <a:t>a natural extension of European values</a:t>
            </a:r>
            <a:endParaRPr lang="de-DE" sz="2400" dirty="0">
              <a:latin typeface="+mj-lt"/>
            </a:endParaRPr>
          </a:p>
        </p:txBody>
      </p:sp>
      <p:pic>
        <p:nvPicPr>
          <p:cNvPr id="3" name="Grafik 2">
            <a:extLst>
              <a:ext uri="{FF2B5EF4-FFF2-40B4-BE49-F238E27FC236}">
                <a16:creationId xmlns:a16="http://schemas.microsoft.com/office/drawing/2014/main" id="{95E02982-156C-491C-A5C7-676AD2B0DBBC}"/>
              </a:ext>
            </a:extLst>
          </p:cNvPr>
          <p:cNvPicPr>
            <a:picLocks noChangeAspect="1"/>
          </p:cNvPicPr>
          <p:nvPr/>
        </p:nvPicPr>
        <p:blipFill>
          <a:blip r:embed="rId5"/>
          <a:stretch>
            <a:fillRect/>
          </a:stretch>
        </p:blipFill>
        <p:spPr>
          <a:xfrm>
            <a:off x="2730965" y="2418445"/>
            <a:ext cx="7458075" cy="3886200"/>
          </a:xfrm>
          <a:prstGeom prst="rect">
            <a:avLst/>
          </a:prstGeom>
        </p:spPr>
      </p:pic>
    </p:spTree>
    <p:extLst>
      <p:ext uri="{BB962C8B-B14F-4D97-AF65-F5344CB8AC3E}">
        <p14:creationId xmlns:p14="http://schemas.microsoft.com/office/powerpoint/2010/main" val="311036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3" name="Rechteck 2">
            <a:extLst>
              <a:ext uri="{FF2B5EF4-FFF2-40B4-BE49-F238E27FC236}">
                <a16:creationId xmlns:a16="http://schemas.microsoft.com/office/drawing/2014/main" id="{F602DF94-9DBB-42C3-A107-8DDEEBB96628}"/>
              </a:ext>
            </a:extLst>
          </p:cNvPr>
          <p:cNvSpPr/>
          <p:nvPr/>
        </p:nvSpPr>
        <p:spPr>
          <a:xfrm>
            <a:off x="5823735" y="620751"/>
            <a:ext cx="5776838" cy="461665"/>
          </a:xfrm>
          <a:prstGeom prst="rect">
            <a:avLst/>
          </a:prstGeom>
        </p:spPr>
        <p:txBody>
          <a:bodyPr wrap="none">
            <a:spAutoFit/>
          </a:bodyPr>
          <a:lstStyle/>
          <a:p>
            <a:r>
              <a:rPr lang="de-DE" sz="2400" b="1" dirty="0">
                <a:latin typeface="+mj-lt"/>
              </a:rPr>
              <a:t>High-level Expert Group </a:t>
            </a:r>
            <a:r>
              <a:rPr lang="de-DE" sz="2400" b="1" dirty="0" err="1">
                <a:latin typeface="+mj-lt"/>
              </a:rPr>
              <a:t>advised</a:t>
            </a:r>
            <a:r>
              <a:rPr lang="de-DE" sz="2400" b="1" dirty="0">
                <a:latin typeface="+mj-lt"/>
              </a:rPr>
              <a:t> </a:t>
            </a:r>
            <a:r>
              <a:rPr lang="de-DE" sz="2400" b="1" dirty="0" err="1">
                <a:latin typeface="+mj-lt"/>
              </a:rPr>
              <a:t>the</a:t>
            </a:r>
            <a:r>
              <a:rPr lang="de-DE" sz="2400" b="1" dirty="0">
                <a:latin typeface="+mj-lt"/>
              </a:rPr>
              <a:t> EC on SD</a:t>
            </a:r>
          </a:p>
        </p:txBody>
      </p:sp>
      <p:sp>
        <p:nvSpPr>
          <p:cNvPr id="14" name="Google Shape;243;p9">
            <a:extLst>
              <a:ext uri="{FF2B5EF4-FFF2-40B4-BE49-F238E27FC236}">
                <a16:creationId xmlns:a16="http://schemas.microsoft.com/office/drawing/2014/main" id="{D5DA912C-0785-494F-ABA7-A7326E7E2592}"/>
              </a:ext>
            </a:extLst>
          </p:cNvPr>
          <p:cNvSpPr txBox="1"/>
          <p:nvPr/>
        </p:nvSpPr>
        <p:spPr>
          <a:xfrm>
            <a:off x="492690" y="6025099"/>
            <a:ext cx="2750400" cy="32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dirty="0">
                <a:solidFill>
                  <a:srgbClr val="000000"/>
                </a:solidFill>
                <a:highlight>
                  <a:srgbClr val="FFFFFF"/>
                </a:highlight>
              </a:rPr>
              <a:t>Copyright © 2020 Marga Gual Soler </a:t>
            </a:r>
            <a:endParaRPr sz="1100" dirty="0">
              <a:solidFill>
                <a:srgbClr val="000000"/>
              </a:solidFill>
              <a:highlight>
                <a:srgbClr val="FFFFFF"/>
              </a:highlight>
            </a:endParaRPr>
          </a:p>
        </p:txBody>
      </p:sp>
      <p:sp>
        <p:nvSpPr>
          <p:cNvPr id="15" name="Rechteck 14">
            <a:extLst>
              <a:ext uri="{FF2B5EF4-FFF2-40B4-BE49-F238E27FC236}">
                <a16:creationId xmlns:a16="http://schemas.microsoft.com/office/drawing/2014/main" id="{C8F07F7D-5228-43F6-AB0F-71110FF67CA4}"/>
              </a:ext>
            </a:extLst>
          </p:cNvPr>
          <p:cNvSpPr/>
          <p:nvPr/>
        </p:nvSpPr>
        <p:spPr>
          <a:xfrm>
            <a:off x="3049067" y="3409878"/>
            <a:ext cx="3531842" cy="2862322"/>
          </a:xfrm>
          <a:prstGeom prst="rect">
            <a:avLst/>
          </a:prstGeom>
        </p:spPr>
        <p:txBody>
          <a:bodyPr wrap="square">
            <a:spAutoFit/>
          </a:bodyPr>
          <a:lstStyle/>
          <a:p>
            <a:r>
              <a:rPr lang="en-US" sz="2000" dirty="0">
                <a:latin typeface="+mj-lt"/>
                <a:ea typeface="Avenir"/>
                <a:cs typeface="Avenir"/>
                <a:sym typeface="Avenir"/>
              </a:rPr>
              <a:t>The Research, Innovation and Science Policy Experts (RISE) High-Level Group was asked to reflect and advise the EC on a science diplomacy strategy for the EU to enhance the external dimension of science and research policies, aligned with EU values, visions and priorities.</a:t>
            </a:r>
            <a:endParaRPr lang="de-DE" sz="2000" dirty="0">
              <a:latin typeface="+mj-lt"/>
            </a:endParaRPr>
          </a:p>
        </p:txBody>
      </p:sp>
      <p:pic>
        <p:nvPicPr>
          <p:cNvPr id="16" name="Google Shape;248;p10" descr="Image">
            <a:extLst>
              <a:ext uri="{FF2B5EF4-FFF2-40B4-BE49-F238E27FC236}">
                <a16:creationId xmlns:a16="http://schemas.microsoft.com/office/drawing/2014/main" id="{B1480BC3-938E-4A26-83FC-6FCD6FEF1F92}"/>
              </a:ext>
            </a:extLst>
          </p:cNvPr>
          <p:cNvPicPr preferRelativeResize="0"/>
          <p:nvPr/>
        </p:nvPicPr>
        <p:blipFill rotWithShape="1">
          <a:blip r:embed="rId5">
            <a:alphaModFix/>
          </a:blip>
          <a:srcRect/>
          <a:stretch/>
        </p:blipFill>
        <p:spPr>
          <a:xfrm>
            <a:off x="6803711" y="3781628"/>
            <a:ext cx="1687910" cy="2392986"/>
          </a:xfrm>
          <a:prstGeom prst="rect">
            <a:avLst/>
          </a:prstGeom>
          <a:noFill/>
          <a:ln>
            <a:noFill/>
          </a:ln>
        </p:spPr>
      </p:pic>
      <p:sp>
        <p:nvSpPr>
          <p:cNvPr id="18" name="Google Shape;293;p14">
            <a:extLst>
              <a:ext uri="{FF2B5EF4-FFF2-40B4-BE49-F238E27FC236}">
                <a16:creationId xmlns:a16="http://schemas.microsoft.com/office/drawing/2014/main" id="{1704A597-4648-4442-9592-B6152052B316}"/>
              </a:ext>
            </a:extLst>
          </p:cNvPr>
          <p:cNvSpPr txBox="1"/>
          <p:nvPr/>
        </p:nvSpPr>
        <p:spPr>
          <a:xfrm>
            <a:off x="10657047" y="5619600"/>
            <a:ext cx="1355118" cy="829714"/>
          </a:xfrm>
          <a:prstGeom prst="rect">
            <a:avLst/>
          </a:prstGeom>
          <a:noFill/>
          <a:ln>
            <a:noFill/>
          </a:ln>
        </p:spPr>
        <p:txBody>
          <a:bodyPr spcFirstLastPara="1" wrap="square" lIns="50800" tIns="50800" rIns="50800" bIns="50800" anchor="ctr" anchorCtr="0">
            <a:spAutoFit/>
          </a:bodyPr>
          <a:lstStyle/>
          <a:p>
            <a:pPr marL="0" marR="0" lvl="0" indent="0" algn="l" rtl="0">
              <a:lnSpc>
                <a:spcPct val="175000"/>
              </a:lnSpc>
              <a:spcBef>
                <a:spcPts val="0"/>
              </a:spcBef>
              <a:spcAft>
                <a:spcPts val="0"/>
              </a:spcAft>
              <a:buClr>
                <a:srgbClr val="FFFFFF"/>
              </a:buClr>
              <a:buSzPts val="2400"/>
              <a:buFont typeface="Avenir"/>
              <a:buNone/>
            </a:pPr>
            <a:r>
              <a:rPr lang="en-US" sz="900" b="0" i="0" u="sng" strike="noStrike" cap="none" dirty="0">
                <a:solidFill>
                  <a:srgbClr val="FFFFFF"/>
                </a:solidFill>
                <a:latin typeface="Avenir"/>
                <a:ea typeface="Avenir"/>
                <a:cs typeface="Avenir"/>
                <a:sym typeface="Avenir"/>
                <a:hlinkClick r:id="rId6"/>
              </a:rPr>
              <a:t>https://ec.europa.eu/info/publications/final-reflections-rise-group_en</a:t>
            </a:r>
            <a:endParaRPr sz="700" dirty="0"/>
          </a:p>
        </p:txBody>
      </p:sp>
      <p:sp>
        <p:nvSpPr>
          <p:cNvPr id="19" name="Google Shape;250;p10">
            <a:extLst>
              <a:ext uri="{FF2B5EF4-FFF2-40B4-BE49-F238E27FC236}">
                <a16:creationId xmlns:a16="http://schemas.microsoft.com/office/drawing/2014/main" id="{AD520594-BEFC-4BBD-9AA1-5209D7606064}"/>
              </a:ext>
            </a:extLst>
          </p:cNvPr>
          <p:cNvSpPr txBox="1"/>
          <p:nvPr/>
        </p:nvSpPr>
        <p:spPr>
          <a:xfrm>
            <a:off x="8759211" y="5619600"/>
            <a:ext cx="1687911" cy="842218"/>
          </a:xfrm>
          <a:prstGeom prst="rect">
            <a:avLst/>
          </a:prstGeom>
          <a:noFill/>
          <a:ln>
            <a:noFill/>
          </a:ln>
        </p:spPr>
        <p:txBody>
          <a:bodyPr spcFirstLastPara="1" wrap="square" lIns="50800" tIns="50800" rIns="50800" bIns="50800" anchor="ctr" anchorCtr="0">
            <a:spAutoFit/>
          </a:bodyPr>
          <a:lstStyle/>
          <a:p>
            <a:pPr marL="0" marR="0" lvl="0" indent="0" algn="l" rtl="0">
              <a:lnSpc>
                <a:spcPct val="178260"/>
              </a:lnSpc>
              <a:spcBef>
                <a:spcPts val="0"/>
              </a:spcBef>
              <a:spcAft>
                <a:spcPts val="0"/>
              </a:spcAft>
              <a:buClr>
                <a:srgbClr val="FFFFFF"/>
              </a:buClr>
              <a:buSzPts val="2300"/>
              <a:buFont typeface="Avenir"/>
              <a:buNone/>
            </a:pPr>
            <a:r>
              <a:rPr lang="en-US" sz="900" b="0" i="0" u="sng" strike="noStrike" cap="none" dirty="0">
                <a:solidFill>
                  <a:srgbClr val="FFFFFF"/>
                </a:solidFill>
                <a:latin typeface="Avenir"/>
                <a:ea typeface="Avenir"/>
                <a:cs typeface="Avenir"/>
                <a:sym typeface="Avenir"/>
                <a:hlinkClick r:id="rId7"/>
              </a:rPr>
              <a:t>https://op.europa.eu/en/publication-detail/-/publication/e668f8cf-e395-11e6-ad7c-01aa75ed71a1</a:t>
            </a:r>
            <a:endParaRPr sz="700" dirty="0"/>
          </a:p>
        </p:txBody>
      </p:sp>
      <p:pic>
        <p:nvPicPr>
          <p:cNvPr id="2" name="Grafik 1">
            <a:extLst>
              <a:ext uri="{FF2B5EF4-FFF2-40B4-BE49-F238E27FC236}">
                <a16:creationId xmlns:a16="http://schemas.microsoft.com/office/drawing/2014/main" id="{AC5CB4D1-1F12-440B-BD90-9E1F2CF5D1E8}"/>
              </a:ext>
            </a:extLst>
          </p:cNvPr>
          <p:cNvPicPr>
            <a:picLocks noChangeAspect="1"/>
          </p:cNvPicPr>
          <p:nvPr/>
        </p:nvPicPr>
        <p:blipFill>
          <a:blip r:embed="rId8"/>
          <a:stretch>
            <a:fillRect/>
          </a:stretch>
        </p:blipFill>
        <p:spPr>
          <a:xfrm>
            <a:off x="591427" y="3194944"/>
            <a:ext cx="2085975" cy="2790825"/>
          </a:xfrm>
          <a:prstGeom prst="rect">
            <a:avLst/>
          </a:prstGeom>
        </p:spPr>
      </p:pic>
      <p:pic>
        <p:nvPicPr>
          <p:cNvPr id="4" name="Grafik 3">
            <a:extLst>
              <a:ext uri="{FF2B5EF4-FFF2-40B4-BE49-F238E27FC236}">
                <a16:creationId xmlns:a16="http://schemas.microsoft.com/office/drawing/2014/main" id="{376BA3FB-868F-4F93-87E8-3F239ED4F1B7}"/>
              </a:ext>
            </a:extLst>
          </p:cNvPr>
          <p:cNvPicPr>
            <a:picLocks noChangeAspect="1"/>
          </p:cNvPicPr>
          <p:nvPr/>
        </p:nvPicPr>
        <p:blipFill>
          <a:blip r:embed="rId9"/>
          <a:stretch>
            <a:fillRect/>
          </a:stretch>
        </p:blipFill>
        <p:spPr>
          <a:xfrm>
            <a:off x="8956459" y="1191917"/>
            <a:ext cx="2981325" cy="4352925"/>
          </a:xfrm>
          <a:prstGeom prst="rect">
            <a:avLst/>
          </a:prstGeom>
        </p:spPr>
      </p:pic>
      <p:pic>
        <p:nvPicPr>
          <p:cNvPr id="10" name="Grafik 9">
            <a:extLst>
              <a:ext uri="{FF2B5EF4-FFF2-40B4-BE49-F238E27FC236}">
                <a16:creationId xmlns:a16="http://schemas.microsoft.com/office/drawing/2014/main" id="{789AEBE6-926E-4D8F-8E70-CA5E0FA1488D}"/>
              </a:ext>
            </a:extLst>
          </p:cNvPr>
          <p:cNvPicPr>
            <a:picLocks noChangeAspect="1"/>
          </p:cNvPicPr>
          <p:nvPr/>
        </p:nvPicPr>
        <p:blipFill>
          <a:blip r:embed="rId10"/>
          <a:stretch>
            <a:fillRect/>
          </a:stretch>
        </p:blipFill>
        <p:spPr>
          <a:xfrm>
            <a:off x="2808913" y="1670596"/>
            <a:ext cx="5753100" cy="1752600"/>
          </a:xfrm>
          <a:prstGeom prst="rect">
            <a:avLst/>
          </a:prstGeom>
        </p:spPr>
      </p:pic>
    </p:spTree>
    <p:extLst>
      <p:ext uri="{BB962C8B-B14F-4D97-AF65-F5344CB8AC3E}">
        <p14:creationId xmlns:p14="http://schemas.microsoft.com/office/powerpoint/2010/main" val="293660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3" name="Rechteck 2">
            <a:extLst>
              <a:ext uri="{FF2B5EF4-FFF2-40B4-BE49-F238E27FC236}">
                <a16:creationId xmlns:a16="http://schemas.microsoft.com/office/drawing/2014/main" id="{1C9887D5-715F-465D-B642-5A295DBB7A26}"/>
              </a:ext>
            </a:extLst>
          </p:cNvPr>
          <p:cNvSpPr/>
          <p:nvPr/>
        </p:nvSpPr>
        <p:spPr>
          <a:xfrm>
            <a:off x="6738067" y="406649"/>
            <a:ext cx="4750981" cy="954107"/>
          </a:xfrm>
          <a:prstGeom prst="rect">
            <a:avLst/>
          </a:prstGeom>
        </p:spPr>
        <p:txBody>
          <a:bodyPr wrap="none">
            <a:spAutoFit/>
          </a:bodyPr>
          <a:lstStyle/>
          <a:p>
            <a:pPr algn="ctr"/>
            <a:r>
              <a:rPr lang="en-US" sz="2800" dirty="0">
                <a:latin typeface="+mj-lt"/>
                <a:ea typeface="Avenir"/>
                <a:cs typeface="Avenir"/>
                <a:sym typeface="Avenir"/>
              </a:rPr>
              <a:t>EU science diplomacy initiatives</a:t>
            </a:r>
          </a:p>
          <a:p>
            <a:pPr algn="ctr"/>
            <a:r>
              <a:rPr lang="en-US" sz="2800" dirty="0">
                <a:ea typeface="Avenir"/>
                <a:cs typeface="Avenir"/>
                <a:sym typeface="Avenir"/>
              </a:rPr>
              <a:t>Examples</a:t>
            </a:r>
          </a:p>
        </p:txBody>
      </p:sp>
      <p:pic>
        <p:nvPicPr>
          <p:cNvPr id="10" name="Google Shape;259;p11" descr="Image">
            <a:extLst>
              <a:ext uri="{FF2B5EF4-FFF2-40B4-BE49-F238E27FC236}">
                <a16:creationId xmlns:a16="http://schemas.microsoft.com/office/drawing/2014/main" id="{E2D6CF68-FF82-430C-AD04-4624DB5BB0D4}"/>
              </a:ext>
            </a:extLst>
          </p:cNvPr>
          <p:cNvPicPr preferRelativeResize="0"/>
          <p:nvPr/>
        </p:nvPicPr>
        <p:blipFill rotWithShape="1">
          <a:blip r:embed="rId5">
            <a:alphaModFix/>
          </a:blip>
          <a:srcRect/>
          <a:stretch/>
        </p:blipFill>
        <p:spPr>
          <a:xfrm>
            <a:off x="7546163" y="1641927"/>
            <a:ext cx="4805856" cy="1690950"/>
          </a:xfrm>
          <a:prstGeom prst="rect">
            <a:avLst/>
          </a:prstGeom>
          <a:noFill/>
          <a:ln>
            <a:noFill/>
          </a:ln>
        </p:spPr>
      </p:pic>
      <p:pic>
        <p:nvPicPr>
          <p:cNvPr id="12" name="Google Shape;263;p11" descr="Image">
            <a:extLst>
              <a:ext uri="{FF2B5EF4-FFF2-40B4-BE49-F238E27FC236}">
                <a16:creationId xmlns:a16="http://schemas.microsoft.com/office/drawing/2014/main" id="{501615CD-8F3D-482A-8C00-225A4C0A4E2D}"/>
              </a:ext>
            </a:extLst>
          </p:cNvPr>
          <p:cNvPicPr preferRelativeResize="0"/>
          <p:nvPr/>
        </p:nvPicPr>
        <p:blipFill rotWithShape="1">
          <a:blip r:embed="rId6">
            <a:alphaModFix/>
          </a:blip>
          <a:srcRect/>
          <a:stretch/>
        </p:blipFill>
        <p:spPr>
          <a:xfrm>
            <a:off x="8890000" y="3100583"/>
            <a:ext cx="3350768" cy="3350768"/>
          </a:xfrm>
          <a:prstGeom prst="rect">
            <a:avLst/>
          </a:prstGeom>
          <a:noFill/>
          <a:ln>
            <a:noFill/>
          </a:ln>
        </p:spPr>
      </p:pic>
      <p:pic>
        <p:nvPicPr>
          <p:cNvPr id="13" name="Google Shape;266;p11" descr="Image">
            <a:extLst>
              <a:ext uri="{FF2B5EF4-FFF2-40B4-BE49-F238E27FC236}">
                <a16:creationId xmlns:a16="http://schemas.microsoft.com/office/drawing/2014/main" id="{57AF8AEF-8013-49AE-AA35-70379F9B8E14}"/>
              </a:ext>
            </a:extLst>
          </p:cNvPr>
          <p:cNvPicPr preferRelativeResize="0"/>
          <p:nvPr/>
        </p:nvPicPr>
        <p:blipFill rotWithShape="1">
          <a:blip r:embed="rId7">
            <a:alphaModFix/>
          </a:blip>
          <a:srcRect/>
          <a:stretch/>
        </p:blipFill>
        <p:spPr>
          <a:xfrm>
            <a:off x="3949041" y="1594126"/>
            <a:ext cx="3485871" cy="1976886"/>
          </a:xfrm>
          <a:prstGeom prst="rect">
            <a:avLst/>
          </a:prstGeom>
          <a:noFill/>
          <a:ln>
            <a:noFill/>
          </a:ln>
        </p:spPr>
      </p:pic>
      <p:pic>
        <p:nvPicPr>
          <p:cNvPr id="2" name="Grafik 1">
            <a:extLst>
              <a:ext uri="{FF2B5EF4-FFF2-40B4-BE49-F238E27FC236}">
                <a16:creationId xmlns:a16="http://schemas.microsoft.com/office/drawing/2014/main" id="{FD49B4B3-87C4-487C-BB7B-C43EF4E3982A}"/>
              </a:ext>
            </a:extLst>
          </p:cNvPr>
          <p:cNvPicPr>
            <a:picLocks noChangeAspect="1"/>
          </p:cNvPicPr>
          <p:nvPr/>
        </p:nvPicPr>
        <p:blipFill>
          <a:blip r:embed="rId8"/>
          <a:stretch>
            <a:fillRect/>
          </a:stretch>
        </p:blipFill>
        <p:spPr>
          <a:xfrm>
            <a:off x="235816" y="1609936"/>
            <a:ext cx="3657600" cy="4552950"/>
          </a:xfrm>
          <a:prstGeom prst="rect">
            <a:avLst/>
          </a:prstGeom>
        </p:spPr>
      </p:pic>
      <p:pic>
        <p:nvPicPr>
          <p:cNvPr id="4" name="Grafik 3">
            <a:extLst>
              <a:ext uri="{FF2B5EF4-FFF2-40B4-BE49-F238E27FC236}">
                <a16:creationId xmlns:a16="http://schemas.microsoft.com/office/drawing/2014/main" id="{AAB03CFB-AEC7-4DD9-B959-D4F3008C7F37}"/>
              </a:ext>
            </a:extLst>
          </p:cNvPr>
          <p:cNvPicPr>
            <a:picLocks noChangeAspect="1"/>
          </p:cNvPicPr>
          <p:nvPr/>
        </p:nvPicPr>
        <p:blipFill>
          <a:blip r:embed="rId9"/>
          <a:stretch>
            <a:fillRect/>
          </a:stretch>
        </p:blipFill>
        <p:spPr>
          <a:xfrm>
            <a:off x="3949041" y="3641102"/>
            <a:ext cx="5067300" cy="2533650"/>
          </a:xfrm>
          <a:prstGeom prst="rect">
            <a:avLst/>
          </a:prstGeom>
        </p:spPr>
      </p:pic>
    </p:spTree>
    <p:extLst>
      <p:ext uri="{BB962C8B-B14F-4D97-AF65-F5344CB8AC3E}">
        <p14:creationId xmlns:p14="http://schemas.microsoft.com/office/powerpoint/2010/main" val="4084173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3" name="Rechteck 2">
            <a:extLst>
              <a:ext uri="{FF2B5EF4-FFF2-40B4-BE49-F238E27FC236}">
                <a16:creationId xmlns:a16="http://schemas.microsoft.com/office/drawing/2014/main" id="{4C191D87-62A0-4056-BFDD-E5DB915916D3}"/>
              </a:ext>
            </a:extLst>
          </p:cNvPr>
          <p:cNvSpPr/>
          <p:nvPr/>
        </p:nvSpPr>
        <p:spPr>
          <a:xfrm>
            <a:off x="5678227" y="475141"/>
            <a:ext cx="6442405" cy="830997"/>
          </a:xfrm>
          <a:prstGeom prst="rect">
            <a:avLst/>
          </a:prstGeom>
        </p:spPr>
        <p:txBody>
          <a:bodyPr wrap="none">
            <a:spAutoFit/>
          </a:bodyPr>
          <a:lstStyle/>
          <a:p>
            <a:pPr algn="ctr"/>
            <a:r>
              <a:rPr lang="en-US" sz="2400" dirty="0">
                <a:latin typeface="+mj-lt"/>
                <a:ea typeface="Avenir"/>
                <a:cs typeface="Avenir"/>
                <a:sym typeface="Avenir"/>
              </a:rPr>
              <a:t>Example of a national science diplomacy strategy: </a:t>
            </a:r>
          </a:p>
          <a:p>
            <a:pPr algn="ctr"/>
            <a:r>
              <a:rPr lang="en-US" sz="2400" b="1" dirty="0">
                <a:latin typeface="+mj-lt"/>
                <a:ea typeface="Avenir"/>
                <a:cs typeface="Avenir"/>
                <a:sym typeface="Avenir"/>
              </a:rPr>
              <a:t>Spain</a:t>
            </a:r>
            <a:endParaRPr lang="de-DE" sz="2400" b="1" dirty="0">
              <a:latin typeface="+mj-lt"/>
            </a:endParaRPr>
          </a:p>
        </p:txBody>
      </p:sp>
      <p:pic>
        <p:nvPicPr>
          <p:cNvPr id="10" name="Google Shape;282;p13" descr="Screen Shot 2019-10-04 at 8.32.02 AM.png">
            <a:extLst>
              <a:ext uri="{FF2B5EF4-FFF2-40B4-BE49-F238E27FC236}">
                <a16:creationId xmlns:a16="http://schemas.microsoft.com/office/drawing/2014/main" id="{8105305F-BD28-490E-8DB0-BE6791A9FEC3}"/>
              </a:ext>
            </a:extLst>
          </p:cNvPr>
          <p:cNvPicPr preferRelativeResize="0"/>
          <p:nvPr/>
        </p:nvPicPr>
        <p:blipFill rotWithShape="1">
          <a:blip r:embed="rId5">
            <a:alphaModFix/>
          </a:blip>
          <a:srcRect/>
          <a:stretch/>
        </p:blipFill>
        <p:spPr>
          <a:xfrm>
            <a:off x="558200" y="1660067"/>
            <a:ext cx="3471780" cy="5032327"/>
          </a:xfrm>
          <a:prstGeom prst="rect">
            <a:avLst/>
          </a:prstGeom>
          <a:noFill/>
          <a:ln>
            <a:noFill/>
          </a:ln>
        </p:spPr>
      </p:pic>
      <p:sp>
        <p:nvSpPr>
          <p:cNvPr id="13" name="Textfeld 12">
            <a:extLst>
              <a:ext uri="{FF2B5EF4-FFF2-40B4-BE49-F238E27FC236}">
                <a16:creationId xmlns:a16="http://schemas.microsoft.com/office/drawing/2014/main" id="{2D73B4AB-B35E-41D9-B85F-5545FEF9A50D}"/>
              </a:ext>
            </a:extLst>
          </p:cNvPr>
          <p:cNvSpPr txBox="1"/>
          <p:nvPr/>
        </p:nvSpPr>
        <p:spPr>
          <a:xfrm>
            <a:off x="157945" y="6630650"/>
            <a:ext cx="6625532" cy="246221"/>
          </a:xfrm>
          <a:prstGeom prst="rect">
            <a:avLst/>
          </a:prstGeom>
          <a:noFill/>
        </p:spPr>
        <p:txBody>
          <a:bodyPr wrap="none" rtlCol="0">
            <a:spAutoFit/>
          </a:bodyPr>
          <a:lstStyle/>
          <a:p>
            <a:r>
              <a:rPr lang="en-US" sz="1000" u="sng" dirty="0">
                <a:solidFill>
                  <a:srgbClr val="FFFFFF"/>
                </a:solidFill>
                <a:latin typeface="Avenir"/>
                <a:ea typeface="Avenir"/>
                <a:cs typeface="Avenir"/>
                <a:sym typeface="Avenir"/>
                <a:hlinkClick r:id="rId6"/>
              </a:rPr>
              <a:t>http://www.exteriores.gob.es/Portal/en/PoliticaExteriorCooperacion/DiplomaciasigloXXI/Paginas/Diplomaciacientifica.aspx</a:t>
            </a:r>
            <a:endParaRPr lang="en-US" sz="1000" dirty="0"/>
          </a:p>
        </p:txBody>
      </p:sp>
      <p:pic>
        <p:nvPicPr>
          <p:cNvPr id="2" name="Grafik 1">
            <a:extLst>
              <a:ext uri="{FF2B5EF4-FFF2-40B4-BE49-F238E27FC236}">
                <a16:creationId xmlns:a16="http://schemas.microsoft.com/office/drawing/2014/main" id="{C30A821B-52EF-4824-8E2B-7C2041FBCA1E}"/>
              </a:ext>
            </a:extLst>
          </p:cNvPr>
          <p:cNvPicPr>
            <a:picLocks noChangeAspect="1"/>
          </p:cNvPicPr>
          <p:nvPr/>
        </p:nvPicPr>
        <p:blipFill>
          <a:blip r:embed="rId7"/>
          <a:stretch>
            <a:fillRect/>
          </a:stretch>
        </p:blipFill>
        <p:spPr>
          <a:xfrm>
            <a:off x="4956775" y="1306138"/>
            <a:ext cx="6677025" cy="5238750"/>
          </a:xfrm>
          <a:prstGeom prst="rect">
            <a:avLst/>
          </a:prstGeom>
        </p:spPr>
      </p:pic>
    </p:spTree>
    <p:extLst>
      <p:ext uri="{BB962C8B-B14F-4D97-AF65-F5344CB8AC3E}">
        <p14:creationId xmlns:p14="http://schemas.microsoft.com/office/powerpoint/2010/main" val="992732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sp>
        <p:nvSpPr>
          <p:cNvPr id="11" name="Google Shape;310;p16">
            <a:extLst>
              <a:ext uri="{FF2B5EF4-FFF2-40B4-BE49-F238E27FC236}">
                <a16:creationId xmlns:a16="http://schemas.microsoft.com/office/drawing/2014/main" id="{891E2B87-DA73-4E94-AA63-2DF30DD5B2E5}"/>
              </a:ext>
            </a:extLst>
          </p:cNvPr>
          <p:cNvSpPr txBox="1"/>
          <p:nvPr/>
        </p:nvSpPr>
        <p:spPr>
          <a:xfrm>
            <a:off x="290945" y="3527933"/>
            <a:ext cx="6220691" cy="1949252"/>
          </a:xfrm>
          <a:prstGeom prst="rect">
            <a:avLst/>
          </a:prstGeom>
          <a:noFill/>
          <a:ln>
            <a:noFill/>
          </a:ln>
        </p:spPr>
        <p:txBody>
          <a:bodyPr spcFirstLastPara="1" wrap="square" lIns="50800" tIns="50800" rIns="50800" bIns="50800" anchor="ctr" anchorCtr="0">
            <a:spAutoFit/>
          </a:bodyPr>
          <a:lstStyle/>
          <a:p>
            <a:pPr marL="0" marR="0" lvl="0" indent="0" algn="l" rtl="0">
              <a:lnSpc>
                <a:spcPct val="100000"/>
              </a:lnSpc>
              <a:spcBef>
                <a:spcPts val="0"/>
              </a:spcBef>
              <a:spcAft>
                <a:spcPts val="0"/>
              </a:spcAft>
              <a:buClr>
                <a:srgbClr val="FFFFFF"/>
              </a:buClr>
              <a:buSzPts val="3100"/>
              <a:buFont typeface="Avenir"/>
              <a:buNone/>
            </a:pPr>
            <a:r>
              <a:rPr lang="en-US" sz="2400" b="0" i="0" u="sng" strike="noStrike" cap="none" dirty="0">
                <a:latin typeface="Avenir"/>
                <a:ea typeface="Avenir"/>
                <a:cs typeface="Avenir"/>
                <a:sym typeface="Avenir"/>
                <a:hlinkClick r:id="rId4">
                  <a:extLst>
                    <a:ext uri="{A12FA001-AC4F-418D-AE19-62706E023703}">
                      <ahyp:hlinkClr xmlns:ahyp="http://schemas.microsoft.com/office/drawing/2018/hyperlinkcolor" val="tx"/>
                    </a:ext>
                  </a:extLst>
                </a:hlinkClick>
              </a:rPr>
              <a:t>https://en.wikipedia.org/wiki/Marga_Gual_Soler</a:t>
            </a:r>
            <a:endParaRPr sz="1400" dirty="0"/>
          </a:p>
          <a:p>
            <a:pPr marL="0" marR="0" lvl="0" indent="0" algn="l" rtl="0">
              <a:lnSpc>
                <a:spcPct val="100000"/>
              </a:lnSpc>
              <a:spcBef>
                <a:spcPts val="0"/>
              </a:spcBef>
              <a:spcAft>
                <a:spcPts val="0"/>
              </a:spcAft>
              <a:buClr>
                <a:srgbClr val="FFFFFF"/>
              </a:buClr>
              <a:buSzPts val="3100"/>
              <a:buFont typeface="Avenir"/>
              <a:buNone/>
            </a:pPr>
            <a:r>
              <a:rPr lang="en-US" sz="2400" b="0" i="0" u="none" strike="noStrike" cap="none" dirty="0">
                <a:latin typeface="Avenir"/>
                <a:ea typeface="Avenir"/>
                <a:cs typeface="Avenir"/>
                <a:sym typeface="Avenir"/>
              </a:rPr>
              <a:t>Email: </a:t>
            </a:r>
            <a:r>
              <a:rPr lang="en-US" sz="2400" b="0" i="0" u="sng" strike="noStrike" cap="none" dirty="0">
                <a:latin typeface="Avenir"/>
                <a:ea typeface="Avenir"/>
                <a:cs typeface="Avenir"/>
                <a:sym typeface="Avenir"/>
                <a:hlinkClick r:id="rId5">
                  <a:extLst>
                    <a:ext uri="{A12FA001-AC4F-418D-AE19-62706E023703}">
                      <ahyp:hlinkClr xmlns:ahyp="http://schemas.microsoft.com/office/drawing/2018/hyperlinkcolor" val="tx"/>
                    </a:ext>
                  </a:extLst>
                </a:hlinkClick>
              </a:rPr>
              <a:t>marga@margagual.com</a:t>
            </a:r>
            <a:endParaRPr sz="1400" dirty="0"/>
          </a:p>
          <a:p>
            <a:pPr marL="0" marR="0" lvl="0" indent="0" algn="l" rtl="0">
              <a:lnSpc>
                <a:spcPct val="100000"/>
              </a:lnSpc>
              <a:spcBef>
                <a:spcPts val="0"/>
              </a:spcBef>
              <a:spcAft>
                <a:spcPts val="0"/>
              </a:spcAft>
              <a:buClr>
                <a:srgbClr val="FFFFFF"/>
              </a:buClr>
              <a:buSzPts val="3100"/>
              <a:buFont typeface="Avenir"/>
              <a:buNone/>
            </a:pPr>
            <a:r>
              <a:rPr lang="en-US" sz="2400" b="0" i="0" u="none" strike="noStrike" cap="none" dirty="0">
                <a:latin typeface="Avenir"/>
                <a:ea typeface="Avenir"/>
                <a:cs typeface="Avenir"/>
                <a:sym typeface="Avenir"/>
              </a:rPr>
              <a:t>Twitter: </a:t>
            </a:r>
            <a:r>
              <a:rPr lang="en-US" sz="2400" b="0" i="0" u="sng" strike="noStrike" cap="none" dirty="0">
                <a:latin typeface="Avenir"/>
                <a:ea typeface="Avenir"/>
                <a:cs typeface="Avenir"/>
                <a:sym typeface="Avenir"/>
                <a:hlinkClick r:id="rId6">
                  <a:extLst>
                    <a:ext uri="{A12FA001-AC4F-418D-AE19-62706E023703}">
                      <ahyp:hlinkClr xmlns:ahyp="http://schemas.microsoft.com/office/drawing/2018/hyperlinkcolor" val="tx"/>
                    </a:ext>
                  </a:extLst>
                </a:hlinkClick>
              </a:rPr>
              <a:t>@</a:t>
            </a:r>
            <a:r>
              <a:rPr lang="en-US" sz="2400" b="0" i="0" u="sng" strike="noStrike" cap="none" dirty="0" err="1">
                <a:latin typeface="Avenir"/>
                <a:ea typeface="Avenir"/>
                <a:cs typeface="Avenir"/>
                <a:sym typeface="Avenir"/>
                <a:hlinkClick r:id="rId6">
                  <a:extLst>
                    <a:ext uri="{A12FA001-AC4F-418D-AE19-62706E023703}">
                      <ahyp:hlinkClr xmlns:ahyp="http://schemas.microsoft.com/office/drawing/2018/hyperlinkcolor" val="tx"/>
                    </a:ext>
                  </a:extLst>
                </a:hlinkClick>
              </a:rPr>
              <a:t>margagual</a:t>
            </a:r>
            <a:endParaRPr sz="1400" dirty="0"/>
          </a:p>
          <a:p>
            <a:pPr marL="0" marR="0" lvl="0" indent="0" algn="l" rtl="0">
              <a:lnSpc>
                <a:spcPct val="100000"/>
              </a:lnSpc>
              <a:spcBef>
                <a:spcPts val="0"/>
              </a:spcBef>
              <a:spcAft>
                <a:spcPts val="0"/>
              </a:spcAft>
              <a:buClr>
                <a:srgbClr val="FFFFFF"/>
              </a:buClr>
              <a:buSzPts val="3100"/>
              <a:buFont typeface="Avenir"/>
              <a:buNone/>
            </a:pPr>
            <a:r>
              <a:rPr lang="en-US" sz="2400" b="0" i="0" u="none" strike="noStrike" cap="none" dirty="0" err="1">
                <a:latin typeface="Avenir"/>
                <a:ea typeface="Avenir"/>
                <a:cs typeface="Avenir"/>
                <a:sym typeface="Avenir"/>
              </a:rPr>
              <a:t>Linkedin</a:t>
            </a:r>
            <a:r>
              <a:rPr lang="en-US" sz="2400" b="0" i="0" u="none" strike="noStrike" cap="none" dirty="0">
                <a:latin typeface="Avenir"/>
                <a:ea typeface="Avenir"/>
                <a:cs typeface="Avenir"/>
                <a:sym typeface="Avenir"/>
              </a:rPr>
              <a:t>: </a:t>
            </a:r>
            <a:r>
              <a:rPr lang="en-US" sz="2400" b="0" i="0" u="sng" strike="noStrike" cap="none" dirty="0">
                <a:latin typeface="Avenir"/>
                <a:ea typeface="Avenir"/>
                <a:cs typeface="Avenir"/>
                <a:sym typeface="Avenir"/>
                <a:hlinkClick r:id="rId7">
                  <a:extLst>
                    <a:ext uri="{A12FA001-AC4F-418D-AE19-62706E023703}">
                      <ahyp:hlinkClr xmlns:ahyp="http://schemas.microsoft.com/office/drawing/2018/hyperlinkcolor" val="tx"/>
                    </a:ext>
                  </a:extLst>
                </a:hlinkClick>
              </a:rPr>
              <a:t>www.linkedin.com/in/margagua</a:t>
            </a:r>
            <a:r>
              <a:rPr lang="en-US" sz="2400" dirty="0">
                <a:latin typeface="Avenir"/>
                <a:ea typeface="Avenir"/>
                <a:cs typeface="Avenir"/>
                <a:sym typeface="Avenir"/>
              </a:rPr>
              <a:t>l </a:t>
            </a:r>
            <a:endParaRPr sz="2400" b="0" i="0" u="none" strike="noStrike" cap="none" dirty="0">
              <a:latin typeface="Avenir"/>
              <a:ea typeface="Avenir"/>
              <a:cs typeface="Avenir"/>
              <a:sym typeface="Avenir"/>
            </a:endParaRPr>
          </a:p>
          <a:p>
            <a:pPr marL="0" marR="0" lvl="0" indent="0" algn="l" rtl="0">
              <a:lnSpc>
                <a:spcPct val="100000"/>
              </a:lnSpc>
              <a:spcBef>
                <a:spcPts val="0"/>
              </a:spcBef>
              <a:spcAft>
                <a:spcPts val="0"/>
              </a:spcAft>
              <a:buClr>
                <a:srgbClr val="FFFFFF"/>
              </a:buClr>
              <a:buSzPts val="3100"/>
              <a:buFont typeface="Avenir"/>
              <a:buNone/>
            </a:pPr>
            <a:r>
              <a:rPr lang="en-US" sz="2400" dirty="0">
                <a:latin typeface="Avenir"/>
                <a:ea typeface="Avenir"/>
                <a:cs typeface="Avenir"/>
                <a:sym typeface="Avenir"/>
              </a:rPr>
              <a:t>Website: </a:t>
            </a:r>
            <a:r>
              <a:rPr lang="en-US" sz="2400" u="sng" dirty="0">
                <a:latin typeface="Avenir"/>
                <a:ea typeface="Avenir"/>
                <a:cs typeface="Avenir"/>
                <a:sym typeface="Avenir"/>
                <a:hlinkClick r:id="rId8">
                  <a:extLst>
                    <a:ext uri="{A12FA001-AC4F-418D-AE19-62706E023703}">
                      <ahyp:hlinkClr xmlns:ahyp="http://schemas.microsoft.com/office/drawing/2018/hyperlinkcolor" val="tx"/>
                    </a:ext>
                  </a:extLst>
                </a:hlinkClick>
              </a:rPr>
              <a:t>www.margagual.com</a:t>
            </a:r>
            <a:r>
              <a:rPr lang="en-US" sz="2400" dirty="0">
                <a:latin typeface="Avenir"/>
                <a:ea typeface="Avenir"/>
                <a:cs typeface="Avenir"/>
                <a:sym typeface="Avenir"/>
              </a:rPr>
              <a:t> </a:t>
            </a:r>
            <a:endParaRPr sz="2400" dirty="0">
              <a:latin typeface="Avenir"/>
              <a:ea typeface="Avenir"/>
              <a:cs typeface="Avenir"/>
              <a:sym typeface="Avenir"/>
            </a:endParaRPr>
          </a:p>
        </p:txBody>
      </p:sp>
      <p:pic>
        <p:nvPicPr>
          <p:cNvPr id="14" name="Google Shape;312;p16">
            <a:extLst>
              <a:ext uri="{FF2B5EF4-FFF2-40B4-BE49-F238E27FC236}">
                <a16:creationId xmlns:a16="http://schemas.microsoft.com/office/drawing/2014/main" id="{411688FA-603A-48BE-8DAF-14335155E054}"/>
              </a:ext>
            </a:extLst>
          </p:cNvPr>
          <p:cNvPicPr preferRelativeResize="0"/>
          <p:nvPr/>
        </p:nvPicPr>
        <p:blipFill>
          <a:blip r:embed="rId9">
            <a:alphaModFix/>
          </a:blip>
          <a:stretch>
            <a:fillRect/>
          </a:stretch>
        </p:blipFill>
        <p:spPr>
          <a:xfrm>
            <a:off x="425377" y="2081106"/>
            <a:ext cx="5252850" cy="1400775"/>
          </a:xfrm>
          <a:prstGeom prst="rect">
            <a:avLst/>
          </a:prstGeom>
          <a:noFill/>
          <a:ln>
            <a:noFill/>
          </a:ln>
        </p:spPr>
      </p:pic>
      <p:sp>
        <p:nvSpPr>
          <p:cNvPr id="2" name="Textfeld 1">
            <a:extLst>
              <a:ext uri="{FF2B5EF4-FFF2-40B4-BE49-F238E27FC236}">
                <a16:creationId xmlns:a16="http://schemas.microsoft.com/office/drawing/2014/main" id="{C42F1135-3A08-4943-82F8-1400AC180244}"/>
              </a:ext>
            </a:extLst>
          </p:cNvPr>
          <p:cNvSpPr txBox="1"/>
          <p:nvPr/>
        </p:nvSpPr>
        <p:spPr>
          <a:xfrm>
            <a:off x="5115186" y="1725842"/>
            <a:ext cx="1961627" cy="369332"/>
          </a:xfrm>
          <a:prstGeom prst="rect">
            <a:avLst/>
          </a:prstGeom>
          <a:noFill/>
        </p:spPr>
        <p:txBody>
          <a:bodyPr wrap="none" rtlCol="0">
            <a:spAutoFit/>
          </a:bodyPr>
          <a:lstStyle/>
          <a:p>
            <a:r>
              <a:rPr lang="en-US" dirty="0">
                <a:latin typeface="+mj-lt"/>
                <a:ea typeface="Avenir"/>
                <a:cs typeface="Avenir"/>
                <a:sym typeface="Avenir"/>
              </a:rPr>
              <a:t>About the authors:</a:t>
            </a:r>
            <a:endParaRPr lang="de-DE" dirty="0">
              <a:latin typeface="+mj-lt"/>
            </a:endParaRPr>
          </a:p>
        </p:txBody>
      </p:sp>
      <p:sp>
        <p:nvSpPr>
          <p:cNvPr id="8" name="Textfeld 7">
            <a:extLst>
              <a:ext uri="{FF2B5EF4-FFF2-40B4-BE49-F238E27FC236}">
                <a16:creationId xmlns:a16="http://schemas.microsoft.com/office/drawing/2014/main" id="{187F630A-D1F2-43B4-A82F-1B65778378D5}"/>
              </a:ext>
            </a:extLst>
          </p:cNvPr>
          <p:cNvSpPr txBox="1"/>
          <p:nvPr/>
        </p:nvSpPr>
        <p:spPr>
          <a:xfrm>
            <a:off x="6751536" y="2496996"/>
            <a:ext cx="5440464" cy="2092881"/>
          </a:xfrm>
          <a:prstGeom prst="rect">
            <a:avLst/>
          </a:prstGeom>
          <a:noFill/>
        </p:spPr>
        <p:txBody>
          <a:bodyPr wrap="none" rtlCol="0">
            <a:spAutoFit/>
          </a:bodyPr>
          <a:lstStyle/>
          <a:p>
            <a:r>
              <a:rPr lang="en-US" sz="4000" dirty="0">
                <a:latin typeface="+mj-lt"/>
                <a:ea typeface="Avenir"/>
                <a:cs typeface="Avenir"/>
                <a:sym typeface="Avenir"/>
              </a:rPr>
              <a:t>Stella Reschke</a:t>
            </a:r>
          </a:p>
          <a:p>
            <a:r>
              <a:rPr lang="en-US" dirty="0">
                <a:latin typeface="+mj-lt"/>
                <a:sym typeface="Avenir"/>
              </a:rPr>
              <a:t>Scientific Advisor</a:t>
            </a:r>
          </a:p>
          <a:p>
            <a:r>
              <a:rPr lang="en-US" dirty="0">
                <a:latin typeface="+mj-lt"/>
                <a:sym typeface="Avenir"/>
              </a:rPr>
              <a:t>German Aerospace Center Project Management Agency</a:t>
            </a:r>
          </a:p>
          <a:p>
            <a:r>
              <a:rPr lang="en-US" dirty="0">
                <a:latin typeface="+mj-lt"/>
                <a:sym typeface="Avenir"/>
              </a:rPr>
              <a:t>European and International Cooperation</a:t>
            </a:r>
          </a:p>
          <a:p>
            <a:endParaRPr lang="en-US" dirty="0">
              <a:latin typeface="+mj-lt"/>
              <a:sym typeface="Avenir"/>
            </a:endParaRPr>
          </a:p>
          <a:p>
            <a:r>
              <a:rPr lang="en-US" dirty="0">
                <a:latin typeface="+mj-lt"/>
                <a:sym typeface="Avenir"/>
                <a:hlinkClick r:id="rId10"/>
              </a:rPr>
              <a:t>Stella.Reschke@dlr.de</a:t>
            </a:r>
            <a:r>
              <a:rPr lang="en-US" dirty="0">
                <a:latin typeface="+mj-lt"/>
                <a:sym typeface="Avenir"/>
              </a:rPr>
              <a:t> </a:t>
            </a:r>
            <a:endParaRPr lang="de-DE" dirty="0">
              <a:latin typeface="+mj-lt"/>
            </a:endParaRPr>
          </a:p>
        </p:txBody>
      </p:sp>
    </p:spTree>
    <p:extLst>
      <p:ext uri="{BB962C8B-B14F-4D97-AF65-F5344CB8AC3E}">
        <p14:creationId xmlns:p14="http://schemas.microsoft.com/office/powerpoint/2010/main" val="510414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286304" y="1345891"/>
            <a:ext cx="6016272" cy="1485446"/>
          </a:xfrm>
        </p:spPr>
        <p:txBody>
          <a:bodyPr/>
          <a:lstStyle/>
          <a:p>
            <a:endParaRPr lang="en-GB" b="0" dirty="0"/>
          </a:p>
          <a:p>
            <a:endParaRPr lang="en-GB" b="0" dirty="0"/>
          </a:p>
          <a:p>
            <a:endParaRPr lang="en-GB" b="0" dirty="0"/>
          </a:p>
          <a:p>
            <a:endParaRPr lang="en-GB" b="0" dirty="0"/>
          </a:p>
        </p:txBody>
      </p:sp>
      <p:sp>
        <p:nvSpPr>
          <p:cNvPr id="3" name="Fußzeilenplatzhalter 2"/>
          <p:cNvSpPr>
            <a:spLocks noGrp="1"/>
          </p:cNvSpPr>
          <p:nvPr>
            <p:ph type="ftr" sz="quarter" idx="3"/>
          </p:nvPr>
        </p:nvSpPr>
        <p:spPr/>
        <p:txBody>
          <a:bodyPr/>
          <a:lstStyle/>
          <a:p>
            <a:r>
              <a:rPr lang="en-GB"/>
              <a:t>This project has received funding from the European Union’s Horizon 2020 research and innovation programme under grant agreement No 770342.</a:t>
            </a:r>
            <a:endParaRPr lang="en-GB" dirty="0"/>
          </a:p>
        </p:txBody>
      </p:sp>
      <p:pic>
        <p:nvPicPr>
          <p:cNvPr id="4" name="Grafik 1" descr="P:\S4D4C\6.4 Comm set up\Logos Projekt\20180226_ZSI_S4D4CLogo\003_ZSI_S4D4CLogo_mitClaim\ZSI_S4D4CLogo_mitClaim_4c_RGB.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03813" y="1244774"/>
            <a:ext cx="5689178" cy="3768327"/>
          </a:xfrm>
          <a:prstGeom prst="rect">
            <a:avLst/>
          </a:prstGeom>
          <a:noFill/>
          <a:ln>
            <a:noFill/>
          </a:ln>
        </p:spPr>
      </p:pic>
      <p:sp>
        <p:nvSpPr>
          <p:cNvPr id="5" name="Rechteck 4"/>
          <p:cNvSpPr/>
          <p:nvPr/>
        </p:nvSpPr>
        <p:spPr>
          <a:xfrm>
            <a:off x="1930730" y="330445"/>
            <a:ext cx="8381336" cy="9143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1270"/>
          </a:p>
        </p:txBody>
      </p:sp>
      <p:sp>
        <p:nvSpPr>
          <p:cNvPr id="6" name="Textfeld 5"/>
          <p:cNvSpPr txBox="1"/>
          <p:nvPr/>
        </p:nvSpPr>
        <p:spPr>
          <a:xfrm>
            <a:off x="8990404" y="398142"/>
            <a:ext cx="184731" cy="287771"/>
          </a:xfrm>
          <a:prstGeom prst="rect">
            <a:avLst/>
          </a:prstGeom>
          <a:noFill/>
        </p:spPr>
        <p:txBody>
          <a:bodyPr wrap="none" rtlCol="0">
            <a:spAutoFit/>
          </a:bodyPr>
          <a:lstStyle/>
          <a:p>
            <a:endParaRPr lang="de-DE" sz="1270" dirty="0"/>
          </a:p>
        </p:txBody>
      </p:sp>
      <p:sp>
        <p:nvSpPr>
          <p:cNvPr id="7" name="Textfeld 6"/>
          <p:cNvSpPr txBox="1"/>
          <p:nvPr/>
        </p:nvSpPr>
        <p:spPr>
          <a:xfrm>
            <a:off x="4431035" y="776378"/>
            <a:ext cx="184731" cy="287771"/>
          </a:xfrm>
          <a:prstGeom prst="rect">
            <a:avLst/>
          </a:prstGeom>
          <a:noFill/>
        </p:spPr>
        <p:txBody>
          <a:bodyPr wrap="none" rtlCol="0">
            <a:spAutoFit/>
          </a:bodyPr>
          <a:lstStyle/>
          <a:p>
            <a:endParaRPr lang="de-DE" sz="1270" dirty="0"/>
          </a:p>
        </p:txBody>
      </p:sp>
      <p:sp>
        <p:nvSpPr>
          <p:cNvPr id="8" name="Textfeld 7"/>
          <p:cNvSpPr txBox="1"/>
          <p:nvPr/>
        </p:nvSpPr>
        <p:spPr>
          <a:xfrm>
            <a:off x="4032836" y="796285"/>
            <a:ext cx="184731" cy="287771"/>
          </a:xfrm>
          <a:prstGeom prst="rect">
            <a:avLst/>
          </a:prstGeom>
          <a:noFill/>
        </p:spPr>
        <p:txBody>
          <a:bodyPr wrap="none" rtlCol="0">
            <a:spAutoFit/>
          </a:bodyPr>
          <a:lstStyle/>
          <a:p>
            <a:endParaRPr lang="de-DE" sz="1270" dirty="0"/>
          </a:p>
        </p:txBody>
      </p:sp>
    </p:spTree>
    <p:extLst>
      <p:ext uri="{BB962C8B-B14F-4D97-AF65-F5344CB8AC3E}">
        <p14:creationId xmlns:p14="http://schemas.microsoft.com/office/powerpoint/2010/main" val="364725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752BB-7ED8-3A43-9EBD-EF55439C1A36}"/>
              </a:ext>
            </a:extLst>
          </p:cNvPr>
          <p:cNvSpPr>
            <a:spLocks noGrp="1"/>
          </p:cNvSpPr>
          <p:nvPr>
            <p:ph type="ctrTitle"/>
          </p:nvPr>
        </p:nvSpPr>
        <p:spPr>
          <a:xfrm>
            <a:off x="1586287" y="2707510"/>
            <a:ext cx="9144000" cy="2387600"/>
          </a:xfrm>
        </p:spPr>
        <p:txBody>
          <a:bodyPr>
            <a:normAutofit fontScale="90000"/>
          </a:bodyPr>
          <a:lstStyle/>
          <a:p>
            <a:br>
              <a:rPr lang="en-US" dirty="0"/>
            </a:br>
            <a:r>
              <a:rPr lang="en-US" sz="4400" dirty="0"/>
              <a:t>Introduction to</a:t>
            </a:r>
            <a:br>
              <a:rPr lang="en-US" dirty="0"/>
            </a:br>
            <a:r>
              <a:rPr lang="en-US" dirty="0"/>
              <a:t>EU Science Diplomacy</a:t>
            </a:r>
            <a:br>
              <a:rPr lang="en-US" dirty="0"/>
            </a:br>
            <a:endParaRPr lang="en-US" dirty="0"/>
          </a:p>
        </p:txBody>
      </p:sp>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Tree>
    <p:extLst>
      <p:ext uri="{BB962C8B-B14F-4D97-AF65-F5344CB8AC3E}">
        <p14:creationId xmlns:p14="http://schemas.microsoft.com/office/powerpoint/2010/main" val="3307671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752BB-7ED8-3A43-9EBD-EF55439C1A36}"/>
              </a:ext>
            </a:extLst>
          </p:cNvPr>
          <p:cNvSpPr>
            <a:spLocks noGrp="1"/>
          </p:cNvSpPr>
          <p:nvPr>
            <p:ph type="ctrTitle"/>
          </p:nvPr>
        </p:nvSpPr>
        <p:spPr>
          <a:xfrm>
            <a:off x="4306040" y="362548"/>
            <a:ext cx="9144000" cy="1083600"/>
          </a:xfrm>
        </p:spPr>
        <p:txBody>
          <a:bodyPr>
            <a:normAutofit/>
          </a:bodyPr>
          <a:lstStyle/>
          <a:p>
            <a:r>
              <a:rPr lang="en-US" sz="5400" dirty="0"/>
              <a:t>The European Union</a:t>
            </a:r>
          </a:p>
        </p:txBody>
      </p:sp>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pic>
        <p:nvPicPr>
          <p:cNvPr id="10" name="Google Shape;192;p2" descr="Image">
            <a:extLst>
              <a:ext uri="{FF2B5EF4-FFF2-40B4-BE49-F238E27FC236}">
                <a16:creationId xmlns:a16="http://schemas.microsoft.com/office/drawing/2014/main" id="{EB0ADE99-B8C9-41DB-9E3D-93E73104FFA7}"/>
              </a:ext>
            </a:extLst>
          </p:cNvPr>
          <p:cNvPicPr preferRelativeResize="0"/>
          <p:nvPr/>
        </p:nvPicPr>
        <p:blipFill rotWithShape="1">
          <a:blip r:embed="rId5">
            <a:alphaModFix/>
          </a:blip>
          <a:srcRect/>
          <a:stretch/>
        </p:blipFill>
        <p:spPr>
          <a:xfrm>
            <a:off x="3711081" y="1573523"/>
            <a:ext cx="5497843" cy="4669642"/>
          </a:xfrm>
          <a:prstGeom prst="rect">
            <a:avLst/>
          </a:prstGeom>
          <a:ln w="6350" cap="sq">
            <a:noFill/>
            <a:prstDash val="solid"/>
            <a:miter lim="800000"/>
          </a:ln>
          <a:effectLst>
            <a:outerShdw blurRad="50800" dist="38100" dir="2700000" algn="tl" rotWithShape="0">
              <a:srgbClr val="000000">
                <a:alpha val="43000"/>
              </a:srgbClr>
            </a:outerShdw>
          </a:effectLst>
        </p:spPr>
      </p:pic>
      <p:pic>
        <p:nvPicPr>
          <p:cNvPr id="4" name="Grafik 3">
            <a:extLst>
              <a:ext uri="{FF2B5EF4-FFF2-40B4-BE49-F238E27FC236}">
                <a16:creationId xmlns:a16="http://schemas.microsoft.com/office/drawing/2014/main" id="{459A306F-8757-4CCE-BE59-E1FF9B3CF972}"/>
              </a:ext>
            </a:extLst>
          </p:cNvPr>
          <p:cNvPicPr>
            <a:picLocks noChangeAspect="1"/>
          </p:cNvPicPr>
          <p:nvPr/>
        </p:nvPicPr>
        <p:blipFill>
          <a:blip r:embed="rId6"/>
          <a:stretch>
            <a:fillRect/>
          </a:stretch>
        </p:blipFill>
        <p:spPr>
          <a:xfrm>
            <a:off x="393138" y="2081040"/>
            <a:ext cx="2797676" cy="1788388"/>
          </a:xfrm>
          <a:prstGeom prst="rect">
            <a:avLst/>
          </a:prstGeom>
        </p:spPr>
      </p:pic>
    </p:spTree>
    <p:extLst>
      <p:ext uri="{BB962C8B-B14F-4D97-AF65-F5344CB8AC3E}">
        <p14:creationId xmlns:p14="http://schemas.microsoft.com/office/powerpoint/2010/main" val="419639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4" name="Titel 3">
            <a:extLst>
              <a:ext uri="{FF2B5EF4-FFF2-40B4-BE49-F238E27FC236}">
                <a16:creationId xmlns:a16="http://schemas.microsoft.com/office/drawing/2014/main" id="{5C381C5E-1297-485A-973D-A9F833BA2A30}"/>
              </a:ext>
            </a:extLst>
          </p:cNvPr>
          <p:cNvSpPr>
            <a:spLocks noGrp="1"/>
          </p:cNvSpPr>
          <p:nvPr>
            <p:ph type="ctrTitle"/>
          </p:nvPr>
        </p:nvSpPr>
        <p:spPr>
          <a:xfrm>
            <a:off x="4232031" y="348840"/>
            <a:ext cx="9144000" cy="1000146"/>
          </a:xfrm>
        </p:spPr>
        <p:txBody>
          <a:bodyPr>
            <a:normAutofit/>
          </a:bodyPr>
          <a:lstStyle/>
          <a:p>
            <a:r>
              <a:rPr lang="de-DE" sz="4400" dirty="0"/>
              <a:t>The </a:t>
            </a:r>
            <a:r>
              <a:rPr lang="de-DE" sz="4400" dirty="0" err="1"/>
              <a:t>four</a:t>
            </a:r>
            <a:r>
              <a:rPr lang="de-DE" sz="4400" dirty="0"/>
              <a:t> </a:t>
            </a:r>
            <a:r>
              <a:rPr lang="de-DE" sz="4400" dirty="0" err="1"/>
              <a:t>freedoms</a:t>
            </a:r>
            <a:r>
              <a:rPr lang="de-DE" sz="4400" dirty="0"/>
              <a:t> </a:t>
            </a:r>
            <a:r>
              <a:rPr lang="de-DE" sz="4400" dirty="0" err="1"/>
              <a:t>of</a:t>
            </a:r>
            <a:r>
              <a:rPr lang="de-DE" sz="4400" dirty="0"/>
              <a:t> </a:t>
            </a:r>
            <a:r>
              <a:rPr lang="de-DE" sz="4400" dirty="0" err="1"/>
              <a:t>the</a:t>
            </a:r>
            <a:r>
              <a:rPr lang="de-DE" sz="4400" dirty="0"/>
              <a:t> EU</a:t>
            </a:r>
          </a:p>
        </p:txBody>
      </p:sp>
      <p:sp>
        <p:nvSpPr>
          <p:cNvPr id="13" name="Textfeld 12">
            <a:extLst>
              <a:ext uri="{FF2B5EF4-FFF2-40B4-BE49-F238E27FC236}">
                <a16:creationId xmlns:a16="http://schemas.microsoft.com/office/drawing/2014/main" id="{85624C94-AE86-437C-8B62-2BA010C98ACB}"/>
              </a:ext>
            </a:extLst>
          </p:cNvPr>
          <p:cNvSpPr txBox="1"/>
          <p:nvPr/>
        </p:nvSpPr>
        <p:spPr>
          <a:xfrm>
            <a:off x="8897816" y="3323492"/>
            <a:ext cx="2953053" cy="400110"/>
          </a:xfrm>
          <a:prstGeom prst="rect">
            <a:avLst/>
          </a:prstGeom>
          <a:noFill/>
        </p:spPr>
        <p:txBody>
          <a:bodyPr wrap="none" rtlCol="0">
            <a:spAutoFit/>
          </a:bodyPr>
          <a:lstStyle/>
          <a:p>
            <a:r>
              <a:rPr lang="de-DE" sz="2000" dirty="0" err="1"/>
              <a:t>Could</a:t>
            </a:r>
            <a:r>
              <a:rPr lang="de-DE" sz="2000" dirty="0"/>
              <a:t> </a:t>
            </a:r>
            <a:r>
              <a:rPr lang="de-DE" sz="2000" dirty="0" err="1"/>
              <a:t>science</a:t>
            </a:r>
            <a:r>
              <a:rPr lang="de-DE" sz="2000" dirty="0"/>
              <a:t> </a:t>
            </a:r>
            <a:r>
              <a:rPr lang="de-DE" sz="2000" dirty="0" err="1"/>
              <a:t>be</a:t>
            </a:r>
            <a:r>
              <a:rPr lang="de-DE" sz="2000" dirty="0"/>
              <a:t> </a:t>
            </a:r>
            <a:r>
              <a:rPr lang="de-DE" sz="2000" dirty="0" err="1"/>
              <a:t>the</a:t>
            </a:r>
            <a:r>
              <a:rPr lang="de-DE" sz="2000" dirty="0"/>
              <a:t> </a:t>
            </a:r>
            <a:r>
              <a:rPr lang="de-DE" sz="2000" dirty="0" err="1"/>
              <a:t>fifth</a:t>
            </a:r>
            <a:r>
              <a:rPr lang="de-DE" sz="2000" dirty="0"/>
              <a:t>?</a:t>
            </a:r>
          </a:p>
        </p:txBody>
      </p:sp>
      <p:pic>
        <p:nvPicPr>
          <p:cNvPr id="2" name="Grafik 1">
            <a:extLst>
              <a:ext uri="{FF2B5EF4-FFF2-40B4-BE49-F238E27FC236}">
                <a16:creationId xmlns:a16="http://schemas.microsoft.com/office/drawing/2014/main" id="{DCFDA681-2307-4AE9-94CF-9CF7C072BAF1}"/>
              </a:ext>
            </a:extLst>
          </p:cNvPr>
          <p:cNvPicPr>
            <a:picLocks noChangeAspect="1"/>
          </p:cNvPicPr>
          <p:nvPr/>
        </p:nvPicPr>
        <p:blipFill>
          <a:blip r:embed="rId5"/>
          <a:stretch>
            <a:fillRect/>
          </a:stretch>
        </p:blipFill>
        <p:spPr>
          <a:xfrm>
            <a:off x="378403" y="1478492"/>
            <a:ext cx="8543925" cy="4810125"/>
          </a:xfrm>
          <a:prstGeom prst="rect">
            <a:avLst/>
          </a:prstGeom>
        </p:spPr>
      </p:pic>
    </p:spTree>
    <p:extLst>
      <p:ext uri="{BB962C8B-B14F-4D97-AF65-F5344CB8AC3E}">
        <p14:creationId xmlns:p14="http://schemas.microsoft.com/office/powerpoint/2010/main" val="711020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752BB-7ED8-3A43-9EBD-EF55439C1A36}"/>
              </a:ext>
            </a:extLst>
          </p:cNvPr>
          <p:cNvSpPr>
            <a:spLocks noGrp="1"/>
          </p:cNvSpPr>
          <p:nvPr>
            <p:ph type="ctrTitle"/>
          </p:nvPr>
        </p:nvSpPr>
        <p:spPr>
          <a:xfrm>
            <a:off x="3333750" y="1668435"/>
            <a:ext cx="5524500" cy="1082880"/>
          </a:xfrm>
        </p:spPr>
        <p:txBody>
          <a:bodyPr>
            <a:noAutofit/>
          </a:bodyPr>
          <a:lstStyle/>
          <a:p>
            <a:pPr algn="l"/>
            <a:r>
              <a:rPr lang="de-DE" sz="2400" b="1" dirty="0"/>
              <a:t>Six EU </a:t>
            </a:r>
            <a:r>
              <a:rPr lang="de-DE" sz="2400" b="1" dirty="0" err="1"/>
              <a:t>Commission</a:t>
            </a:r>
            <a:r>
              <a:rPr lang="de-DE" sz="2400" b="1" dirty="0"/>
              <a:t> </a:t>
            </a:r>
            <a:r>
              <a:rPr lang="de-DE" sz="2400" b="1" dirty="0" err="1"/>
              <a:t>priorities</a:t>
            </a:r>
            <a:r>
              <a:rPr lang="de-DE" sz="2400" b="1" dirty="0"/>
              <a:t> </a:t>
            </a:r>
            <a:r>
              <a:rPr lang="de-DE" sz="2400" b="1" dirty="0" err="1"/>
              <a:t>for</a:t>
            </a:r>
            <a:r>
              <a:rPr lang="de-DE" sz="2400" b="1" dirty="0"/>
              <a:t> 2019-24</a:t>
            </a:r>
            <a:br>
              <a:rPr lang="de-DE" sz="2400" b="1" dirty="0"/>
            </a:br>
            <a:br>
              <a:rPr lang="en-US" sz="2400" b="1" dirty="0"/>
            </a:br>
            <a:endParaRPr lang="de-DE" sz="2400" b="1" dirty="0"/>
          </a:p>
        </p:txBody>
      </p:sp>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11" name="Textfeld 10">
            <a:extLst>
              <a:ext uri="{FF2B5EF4-FFF2-40B4-BE49-F238E27FC236}">
                <a16:creationId xmlns:a16="http://schemas.microsoft.com/office/drawing/2014/main" id="{7E6106B7-A0B9-44CB-BD9C-540ECA097798}"/>
              </a:ext>
            </a:extLst>
          </p:cNvPr>
          <p:cNvSpPr txBox="1"/>
          <p:nvPr/>
        </p:nvSpPr>
        <p:spPr>
          <a:xfrm>
            <a:off x="1204640" y="2683824"/>
            <a:ext cx="7132097" cy="3139321"/>
          </a:xfrm>
          <a:prstGeom prst="rect">
            <a:avLst/>
          </a:prstGeom>
          <a:noFill/>
        </p:spPr>
        <p:txBody>
          <a:bodyPr wrap="square" rtlCol="0">
            <a:spAutoFit/>
          </a:bodyPr>
          <a:lstStyle/>
          <a:p>
            <a:r>
              <a:rPr lang="en-US" dirty="0">
                <a:latin typeface="+mj-lt"/>
              </a:rPr>
              <a:t>A European Green Deal</a:t>
            </a:r>
            <a:br>
              <a:rPr lang="en-US" dirty="0">
                <a:latin typeface="+mj-lt"/>
              </a:rPr>
            </a:br>
            <a:br>
              <a:rPr lang="en-US" dirty="0">
                <a:latin typeface="+mj-lt"/>
              </a:rPr>
            </a:br>
            <a:r>
              <a:rPr lang="en-US" dirty="0">
                <a:latin typeface="+mj-lt"/>
              </a:rPr>
              <a:t>A Europe fit for the digital age</a:t>
            </a:r>
            <a:br>
              <a:rPr lang="en-US" dirty="0">
                <a:latin typeface="+mj-lt"/>
              </a:rPr>
            </a:br>
            <a:br>
              <a:rPr lang="en-US" dirty="0">
                <a:latin typeface="+mj-lt"/>
              </a:rPr>
            </a:br>
            <a:r>
              <a:rPr lang="en-US" dirty="0">
                <a:latin typeface="+mj-lt"/>
              </a:rPr>
              <a:t>An economy that works for people</a:t>
            </a:r>
            <a:br>
              <a:rPr lang="en-US" dirty="0">
                <a:latin typeface="+mj-lt"/>
              </a:rPr>
            </a:br>
            <a:br>
              <a:rPr lang="en-US" dirty="0">
                <a:latin typeface="+mj-lt"/>
              </a:rPr>
            </a:br>
            <a:r>
              <a:rPr lang="en-US" b="1" dirty="0">
                <a:latin typeface="+mj-lt"/>
              </a:rPr>
              <a:t>A stronger Europe in the world</a:t>
            </a:r>
            <a:br>
              <a:rPr lang="en-US" b="1" dirty="0">
                <a:latin typeface="+mj-lt"/>
              </a:rPr>
            </a:br>
            <a:br>
              <a:rPr lang="en-US" b="1" dirty="0">
                <a:latin typeface="+mj-lt"/>
              </a:rPr>
            </a:br>
            <a:r>
              <a:rPr lang="en-US" dirty="0">
                <a:latin typeface="+mj-lt"/>
              </a:rPr>
              <a:t>Promoting our European way of life</a:t>
            </a:r>
            <a:br>
              <a:rPr lang="en-US" dirty="0">
                <a:latin typeface="+mj-lt"/>
              </a:rPr>
            </a:br>
            <a:br>
              <a:rPr lang="en-US" dirty="0">
                <a:latin typeface="+mj-lt"/>
              </a:rPr>
            </a:br>
            <a:r>
              <a:rPr lang="en-US" dirty="0">
                <a:latin typeface="+mj-lt"/>
              </a:rPr>
              <a:t>A new push for European democracy</a:t>
            </a:r>
            <a:endParaRPr lang="de-DE" dirty="0">
              <a:latin typeface="+mj-lt"/>
            </a:endParaRPr>
          </a:p>
        </p:txBody>
      </p:sp>
      <p:pic>
        <p:nvPicPr>
          <p:cNvPr id="3" name="Grafik 2">
            <a:extLst>
              <a:ext uri="{FF2B5EF4-FFF2-40B4-BE49-F238E27FC236}">
                <a16:creationId xmlns:a16="http://schemas.microsoft.com/office/drawing/2014/main" id="{CD9D0AB4-0640-4BC9-9DAD-93AB6C2B7AE3}"/>
              </a:ext>
            </a:extLst>
          </p:cNvPr>
          <p:cNvPicPr>
            <a:picLocks noChangeAspect="1"/>
          </p:cNvPicPr>
          <p:nvPr/>
        </p:nvPicPr>
        <p:blipFill>
          <a:blip r:embed="rId5"/>
          <a:stretch>
            <a:fillRect/>
          </a:stretch>
        </p:blipFill>
        <p:spPr>
          <a:xfrm>
            <a:off x="5727292" y="2301737"/>
            <a:ext cx="5667375" cy="3771900"/>
          </a:xfrm>
          <a:prstGeom prst="rect">
            <a:avLst/>
          </a:prstGeom>
        </p:spPr>
      </p:pic>
    </p:spTree>
    <p:extLst>
      <p:ext uri="{BB962C8B-B14F-4D97-AF65-F5344CB8AC3E}">
        <p14:creationId xmlns:p14="http://schemas.microsoft.com/office/powerpoint/2010/main" val="811991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C54F6EF9-6B0A-438E-869B-8E8918A6A6A5}"/>
              </a:ext>
            </a:extLst>
          </p:cNvPr>
          <p:cNvPicPr>
            <a:picLocks noChangeAspect="1"/>
          </p:cNvPicPr>
          <p:nvPr/>
        </p:nvPicPr>
        <p:blipFill>
          <a:blip r:embed="rId3"/>
          <a:stretch>
            <a:fillRect/>
          </a:stretch>
        </p:blipFill>
        <p:spPr>
          <a:xfrm>
            <a:off x="0" y="0"/>
            <a:ext cx="9663965" cy="6858000"/>
          </a:xfrm>
          <a:prstGeom prst="rect">
            <a:avLst/>
          </a:prstGeom>
        </p:spPr>
      </p:pic>
    </p:spTree>
    <p:extLst>
      <p:ext uri="{BB962C8B-B14F-4D97-AF65-F5344CB8AC3E}">
        <p14:creationId xmlns:p14="http://schemas.microsoft.com/office/powerpoint/2010/main" val="1638122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3" name="Textfeld 2">
            <a:extLst>
              <a:ext uri="{FF2B5EF4-FFF2-40B4-BE49-F238E27FC236}">
                <a16:creationId xmlns:a16="http://schemas.microsoft.com/office/drawing/2014/main" id="{592CCD64-BA85-44E7-8A6D-C1CD0411A167}"/>
              </a:ext>
            </a:extLst>
          </p:cNvPr>
          <p:cNvSpPr txBox="1"/>
          <p:nvPr/>
        </p:nvSpPr>
        <p:spPr>
          <a:xfrm>
            <a:off x="413924" y="1781083"/>
            <a:ext cx="5712346" cy="4955203"/>
          </a:xfrm>
          <a:prstGeom prst="rect">
            <a:avLst/>
          </a:prstGeom>
          <a:noFill/>
        </p:spPr>
        <p:txBody>
          <a:bodyPr wrap="square" rtlCol="0">
            <a:spAutoFit/>
          </a:bodyPr>
          <a:lstStyle/>
          <a:p>
            <a:r>
              <a:rPr lang="en-US" sz="2000" dirty="0">
                <a:solidFill>
                  <a:srgbClr val="000000"/>
                </a:solidFill>
                <a:latin typeface="+mj-lt"/>
              </a:rPr>
              <a:t>Science Diplomacy is still a relatively new topic in the European External Action Service </a:t>
            </a:r>
            <a:r>
              <a:rPr lang="en-US" sz="2000" b="1" dirty="0">
                <a:solidFill>
                  <a:srgbClr val="000000"/>
                </a:solidFill>
                <a:latin typeface="+mj-lt"/>
              </a:rPr>
              <a:t>(EEAS). </a:t>
            </a:r>
          </a:p>
          <a:p>
            <a:endParaRPr lang="en-US" sz="2000" dirty="0">
              <a:solidFill>
                <a:srgbClr val="000000"/>
              </a:solidFill>
              <a:latin typeface="+mj-lt"/>
            </a:endParaRPr>
          </a:p>
          <a:p>
            <a:endParaRPr lang="en-US" sz="2000" dirty="0">
              <a:solidFill>
                <a:srgbClr val="000000"/>
              </a:solidFill>
              <a:latin typeface="+mj-lt"/>
            </a:endParaRPr>
          </a:p>
          <a:p>
            <a:endParaRPr lang="en-US" sz="2000" dirty="0">
              <a:solidFill>
                <a:srgbClr val="000000"/>
              </a:solidFill>
              <a:latin typeface="+mj-lt"/>
            </a:endParaRPr>
          </a:p>
          <a:p>
            <a:endParaRPr lang="en-US" sz="2000" dirty="0">
              <a:solidFill>
                <a:srgbClr val="000000"/>
              </a:solidFill>
              <a:latin typeface="+mj-lt"/>
            </a:endParaRPr>
          </a:p>
          <a:p>
            <a:endParaRPr lang="en-US" sz="2000" dirty="0">
              <a:solidFill>
                <a:srgbClr val="000000"/>
              </a:solidFill>
              <a:latin typeface="+mj-lt"/>
            </a:endParaRPr>
          </a:p>
          <a:p>
            <a:r>
              <a:rPr lang="en-US" sz="2000" dirty="0">
                <a:solidFill>
                  <a:srgbClr val="000000"/>
                </a:solidFill>
                <a:latin typeface="+mj-lt"/>
              </a:rPr>
              <a:t>However, for many years </a:t>
            </a:r>
            <a:r>
              <a:rPr lang="en-US" sz="2000" b="1" dirty="0">
                <a:solidFill>
                  <a:srgbClr val="000000"/>
                </a:solidFill>
                <a:latin typeface="+mj-lt"/>
              </a:rPr>
              <a:t>EU Member States </a:t>
            </a:r>
            <a:r>
              <a:rPr lang="en-US" sz="2000" dirty="0">
                <a:solidFill>
                  <a:srgbClr val="000000"/>
                </a:solidFill>
                <a:latin typeface="+mj-lt"/>
              </a:rPr>
              <a:t>have had in place initiatives, mechanisms and networks of Science Diplomacy. </a:t>
            </a:r>
          </a:p>
          <a:p>
            <a:r>
              <a:rPr lang="en-US" sz="2000" dirty="0">
                <a:solidFill>
                  <a:srgbClr val="000000"/>
                </a:solidFill>
                <a:latin typeface="+mj-lt"/>
              </a:rPr>
              <a:t>But: this practice is fragmented, unrecognized, or</a:t>
            </a:r>
            <a:br>
              <a:rPr lang="en-US" sz="2000" dirty="0">
                <a:solidFill>
                  <a:srgbClr val="000000"/>
                </a:solidFill>
                <a:latin typeface="+mj-lt"/>
              </a:rPr>
            </a:br>
            <a:r>
              <a:rPr lang="en-US" sz="2000" dirty="0">
                <a:solidFill>
                  <a:srgbClr val="000000"/>
                </a:solidFill>
                <a:latin typeface="+mj-lt"/>
              </a:rPr>
              <a:t>lacking an overall model that can consolidate and leverage this know-how for Europe.</a:t>
            </a:r>
            <a:br>
              <a:rPr lang="en-US" sz="2000" dirty="0">
                <a:latin typeface="+mj-lt"/>
              </a:rPr>
            </a:br>
            <a:endParaRPr lang="de-DE" sz="2000" dirty="0">
              <a:latin typeface="+mj-lt"/>
            </a:endParaRPr>
          </a:p>
          <a:p>
            <a:br>
              <a:rPr lang="en-US" dirty="0">
                <a:latin typeface="+mj-lt"/>
              </a:rPr>
            </a:br>
            <a:endParaRPr lang="de-DE" dirty="0">
              <a:latin typeface="+mj-lt"/>
            </a:endParaRPr>
          </a:p>
        </p:txBody>
      </p:sp>
      <p:sp>
        <p:nvSpPr>
          <p:cNvPr id="12" name="Textfeld 11">
            <a:extLst>
              <a:ext uri="{FF2B5EF4-FFF2-40B4-BE49-F238E27FC236}">
                <a16:creationId xmlns:a16="http://schemas.microsoft.com/office/drawing/2014/main" id="{B6B7ECD9-ACF9-4A32-84DB-37A34B112F37}"/>
              </a:ext>
            </a:extLst>
          </p:cNvPr>
          <p:cNvSpPr txBox="1"/>
          <p:nvPr/>
        </p:nvSpPr>
        <p:spPr>
          <a:xfrm>
            <a:off x="6319333" y="1805690"/>
            <a:ext cx="5872667" cy="5632311"/>
          </a:xfrm>
          <a:prstGeom prst="rect">
            <a:avLst/>
          </a:prstGeom>
          <a:noFill/>
        </p:spPr>
        <p:txBody>
          <a:bodyPr wrap="square" rtlCol="0">
            <a:spAutoFit/>
          </a:bodyPr>
          <a:lstStyle/>
          <a:p>
            <a:r>
              <a:rPr lang="de-DE" b="1" dirty="0">
                <a:latin typeface="+mj-lt"/>
              </a:rPr>
              <a:t>Selected SD </a:t>
            </a:r>
            <a:r>
              <a:rPr lang="de-DE" b="1" dirty="0" err="1">
                <a:latin typeface="+mj-lt"/>
              </a:rPr>
              <a:t>actions</a:t>
            </a:r>
            <a:r>
              <a:rPr lang="de-DE" b="1" dirty="0">
                <a:latin typeface="+mj-lt"/>
              </a:rPr>
              <a:t> </a:t>
            </a:r>
            <a:r>
              <a:rPr lang="de-DE" b="1" dirty="0" err="1">
                <a:latin typeface="+mj-lt"/>
              </a:rPr>
              <a:t>of</a:t>
            </a:r>
            <a:r>
              <a:rPr lang="de-DE" b="1" dirty="0">
                <a:latin typeface="+mj-lt"/>
              </a:rPr>
              <a:t> </a:t>
            </a:r>
            <a:r>
              <a:rPr lang="de-DE" b="1" dirty="0" err="1">
                <a:latin typeface="+mj-lt"/>
              </a:rPr>
              <a:t>the</a:t>
            </a:r>
            <a:r>
              <a:rPr lang="de-DE" b="1" dirty="0">
                <a:latin typeface="+mj-lt"/>
              </a:rPr>
              <a:t> European </a:t>
            </a:r>
            <a:r>
              <a:rPr lang="de-DE" b="1" dirty="0" err="1">
                <a:latin typeface="+mj-lt"/>
              </a:rPr>
              <a:t>Commission</a:t>
            </a:r>
            <a:r>
              <a:rPr lang="de-DE" b="1" dirty="0">
                <a:latin typeface="+mj-lt"/>
              </a:rPr>
              <a:t>:</a:t>
            </a:r>
          </a:p>
          <a:p>
            <a:endParaRPr lang="de-DE" dirty="0">
              <a:latin typeface="+mj-lt"/>
            </a:endParaRPr>
          </a:p>
          <a:p>
            <a:pPr marL="285750" indent="-285750">
              <a:buFont typeface="Arial" panose="020B0604020202020204" pitchFamily="34" charset="0"/>
              <a:buChar char="•"/>
            </a:pPr>
            <a:r>
              <a:rPr lang="de-DE" dirty="0">
                <a:latin typeface="+mj-lt"/>
              </a:rPr>
              <a:t>Covid19 Data </a:t>
            </a:r>
            <a:r>
              <a:rPr lang="de-DE" dirty="0" err="1">
                <a:latin typeface="+mj-lt"/>
              </a:rPr>
              <a:t>Platform</a:t>
            </a:r>
            <a:r>
              <a:rPr lang="de-DE" dirty="0">
                <a:latin typeface="+mj-lt"/>
              </a:rPr>
              <a:t> : </a:t>
            </a:r>
          </a:p>
          <a:p>
            <a:r>
              <a:rPr lang="en-US" dirty="0">
                <a:latin typeface="+mj-lt"/>
              </a:rPr>
              <a:t>to enable rapid collection&amp; sharing of available research data</a:t>
            </a:r>
          </a:p>
          <a:p>
            <a:endParaRPr lang="de-DE" dirty="0">
              <a:latin typeface="+mj-lt"/>
            </a:endParaRPr>
          </a:p>
          <a:p>
            <a:pPr marL="285750" indent="-285750">
              <a:buFont typeface="Arial" panose="020B0604020202020204" pitchFamily="34" charset="0"/>
              <a:buChar char="•"/>
            </a:pPr>
            <a:r>
              <a:rPr lang="de-DE" dirty="0">
                <a:latin typeface="+mj-lt"/>
                <a:hlinkClick r:id="rId5"/>
              </a:rPr>
              <a:t>Coronavirus Global Response</a:t>
            </a:r>
            <a:r>
              <a:rPr lang="de-DE" dirty="0">
                <a:latin typeface="+mj-lt"/>
              </a:rPr>
              <a:t> : </a:t>
            </a:r>
          </a:p>
          <a:p>
            <a:r>
              <a:rPr lang="en-US" dirty="0">
                <a:latin typeface="+mj-lt"/>
              </a:rPr>
              <a:t>global initiative for universal access to affordable coronavirus vaccination, treatment and testing</a:t>
            </a:r>
          </a:p>
          <a:p>
            <a:endParaRPr lang="en-US" dirty="0">
              <a:latin typeface="+mj-lt"/>
            </a:endParaRPr>
          </a:p>
          <a:p>
            <a:pPr marL="285750" indent="-285750">
              <a:buFont typeface="Arial" panose="020B0604020202020204" pitchFamily="34" charset="0"/>
              <a:buChar char="•"/>
            </a:pPr>
            <a:r>
              <a:rPr lang="en-US" dirty="0">
                <a:latin typeface="+mj-lt"/>
                <a:hlinkClick r:id="rId6"/>
              </a:rPr>
              <a:t>Cooperation with Japan</a:t>
            </a:r>
            <a:r>
              <a:rPr lang="en-US" dirty="0">
                <a:latin typeface="+mj-lt"/>
              </a:rPr>
              <a:t>:</a:t>
            </a:r>
          </a:p>
          <a:p>
            <a:r>
              <a:rPr lang="en-US" dirty="0">
                <a:latin typeface="+mj-lt"/>
              </a:rPr>
              <a:t>to enhance </a:t>
            </a:r>
            <a:r>
              <a:rPr lang="en-US" dirty="0" err="1">
                <a:latin typeface="+mj-lt"/>
              </a:rPr>
              <a:t>syngeries</a:t>
            </a:r>
            <a:r>
              <a:rPr lang="en-US" dirty="0">
                <a:latin typeface="+mj-lt"/>
              </a:rPr>
              <a:t> between Horizon Europe, and Moonshot, Japan’s research and development </a:t>
            </a:r>
            <a:r>
              <a:rPr lang="en-US" dirty="0" err="1">
                <a:latin typeface="+mj-lt"/>
              </a:rPr>
              <a:t>programme</a:t>
            </a:r>
            <a:endParaRPr lang="en-US" dirty="0">
              <a:latin typeface="+mj-lt"/>
            </a:endParaRPr>
          </a:p>
          <a:p>
            <a:endParaRPr lang="en-US" dirty="0">
              <a:latin typeface="+mj-lt"/>
            </a:endParaRPr>
          </a:p>
          <a:p>
            <a:pPr marL="285750" indent="-285750">
              <a:buFont typeface="Arial" panose="020B0604020202020204" pitchFamily="34" charset="0"/>
              <a:buChar char="•"/>
            </a:pPr>
            <a:r>
              <a:rPr lang="en-US" dirty="0">
                <a:latin typeface="+mj-lt"/>
              </a:rPr>
              <a:t>Cooperation with the African Union:</a:t>
            </a:r>
          </a:p>
          <a:p>
            <a:r>
              <a:rPr lang="en-US" dirty="0">
                <a:latin typeface="+mj-lt"/>
              </a:rPr>
              <a:t>in July 2020, the first ever </a:t>
            </a:r>
            <a:r>
              <a:rPr lang="en-US" dirty="0">
                <a:latin typeface="+mj-lt"/>
                <a:hlinkClick r:id="rId7"/>
              </a:rPr>
              <a:t>Ministerial meeting between European and African Research Ministers</a:t>
            </a:r>
            <a:r>
              <a:rPr lang="en-US" dirty="0">
                <a:latin typeface="+mj-lt"/>
              </a:rPr>
              <a:t> took place</a:t>
            </a:r>
          </a:p>
          <a:p>
            <a:pPr marL="285750" indent="-285750">
              <a:buFont typeface="Arial" panose="020B0604020202020204" pitchFamily="34" charset="0"/>
              <a:buChar char="•"/>
            </a:pPr>
            <a:endParaRPr lang="en-US" dirty="0">
              <a:latin typeface="+mj-lt"/>
            </a:endParaRPr>
          </a:p>
          <a:p>
            <a:endParaRPr lang="en-US" dirty="0">
              <a:latin typeface="+mj-lt"/>
            </a:endParaRPr>
          </a:p>
          <a:p>
            <a:endParaRPr lang="de-DE" dirty="0">
              <a:latin typeface="+mj-lt"/>
            </a:endParaRPr>
          </a:p>
          <a:p>
            <a:endParaRPr lang="de-DE" dirty="0"/>
          </a:p>
        </p:txBody>
      </p:sp>
      <p:pic>
        <p:nvPicPr>
          <p:cNvPr id="14" name="Grafik 13">
            <a:extLst>
              <a:ext uri="{FF2B5EF4-FFF2-40B4-BE49-F238E27FC236}">
                <a16:creationId xmlns:a16="http://schemas.microsoft.com/office/drawing/2014/main" id="{BB9E4BAD-7C34-433F-BAB1-682DEBBD38E3}"/>
              </a:ext>
            </a:extLst>
          </p:cNvPr>
          <p:cNvPicPr>
            <a:picLocks noChangeAspect="1"/>
          </p:cNvPicPr>
          <p:nvPr/>
        </p:nvPicPr>
        <p:blipFill>
          <a:blip r:embed="rId8"/>
          <a:stretch>
            <a:fillRect/>
          </a:stretch>
        </p:blipFill>
        <p:spPr>
          <a:xfrm>
            <a:off x="2414467" y="2615188"/>
            <a:ext cx="1351866" cy="881280"/>
          </a:xfrm>
          <a:prstGeom prst="rect">
            <a:avLst/>
          </a:prstGeom>
        </p:spPr>
      </p:pic>
      <p:sp>
        <p:nvSpPr>
          <p:cNvPr id="15" name="Textfeld 14">
            <a:extLst>
              <a:ext uri="{FF2B5EF4-FFF2-40B4-BE49-F238E27FC236}">
                <a16:creationId xmlns:a16="http://schemas.microsoft.com/office/drawing/2014/main" id="{AE4745A1-B2B4-4696-A014-122F4E6BE9B3}"/>
              </a:ext>
            </a:extLst>
          </p:cNvPr>
          <p:cNvSpPr txBox="1"/>
          <p:nvPr/>
        </p:nvSpPr>
        <p:spPr>
          <a:xfrm>
            <a:off x="413924" y="5915132"/>
            <a:ext cx="4894160" cy="276999"/>
          </a:xfrm>
          <a:prstGeom prst="rect">
            <a:avLst/>
          </a:prstGeom>
          <a:noFill/>
        </p:spPr>
        <p:txBody>
          <a:bodyPr wrap="none" rtlCol="0">
            <a:spAutoFit/>
          </a:bodyPr>
          <a:lstStyle/>
          <a:p>
            <a:r>
              <a:rPr lang="de-DE" sz="1200" dirty="0"/>
              <a:t>Source: </a:t>
            </a:r>
            <a:r>
              <a:rPr lang="de-DE" sz="1200" dirty="0">
                <a:hlinkClick r:id="rId9"/>
              </a:rPr>
              <a:t>https://era.gv.at/object/document/3858/attach/st01357_en20.pdf</a:t>
            </a:r>
            <a:r>
              <a:rPr lang="de-DE" sz="1200" dirty="0"/>
              <a:t> </a:t>
            </a:r>
          </a:p>
        </p:txBody>
      </p:sp>
      <p:sp>
        <p:nvSpPr>
          <p:cNvPr id="16" name="Textfeld 15">
            <a:extLst>
              <a:ext uri="{FF2B5EF4-FFF2-40B4-BE49-F238E27FC236}">
                <a16:creationId xmlns:a16="http://schemas.microsoft.com/office/drawing/2014/main" id="{F9B48011-18B5-4E33-B7B5-F3397B67CE4B}"/>
              </a:ext>
            </a:extLst>
          </p:cNvPr>
          <p:cNvSpPr txBox="1"/>
          <p:nvPr/>
        </p:nvSpPr>
        <p:spPr>
          <a:xfrm>
            <a:off x="6488959" y="646571"/>
            <a:ext cx="4855816" cy="861774"/>
          </a:xfrm>
          <a:prstGeom prst="rect">
            <a:avLst/>
          </a:prstGeom>
          <a:noFill/>
        </p:spPr>
        <p:txBody>
          <a:bodyPr wrap="none" rtlCol="0">
            <a:spAutoFit/>
          </a:bodyPr>
          <a:lstStyle/>
          <a:p>
            <a:r>
              <a:rPr lang="de-DE" sz="3200" dirty="0">
                <a:latin typeface="+mj-lt"/>
              </a:rPr>
              <a:t>Science </a:t>
            </a:r>
            <a:r>
              <a:rPr lang="de-DE" sz="3200" dirty="0" err="1">
                <a:latin typeface="+mj-lt"/>
              </a:rPr>
              <a:t>Diplomacy</a:t>
            </a:r>
            <a:r>
              <a:rPr lang="de-DE" sz="3200" dirty="0">
                <a:latin typeface="+mj-lt"/>
              </a:rPr>
              <a:t> in </a:t>
            </a:r>
            <a:r>
              <a:rPr lang="de-DE" sz="3200" dirty="0" err="1">
                <a:latin typeface="+mj-lt"/>
              </a:rPr>
              <a:t>the</a:t>
            </a:r>
            <a:r>
              <a:rPr lang="de-DE" sz="3200" dirty="0">
                <a:latin typeface="+mj-lt"/>
              </a:rPr>
              <a:t> EU</a:t>
            </a:r>
          </a:p>
          <a:p>
            <a:endParaRPr lang="de-DE" dirty="0"/>
          </a:p>
        </p:txBody>
      </p:sp>
    </p:spTree>
    <p:extLst>
      <p:ext uri="{BB962C8B-B14F-4D97-AF65-F5344CB8AC3E}">
        <p14:creationId xmlns:p14="http://schemas.microsoft.com/office/powerpoint/2010/main" val="344566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752BB-7ED8-3A43-9EBD-EF55439C1A36}"/>
              </a:ext>
            </a:extLst>
          </p:cNvPr>
          <p:cNvSpPr>
            <a:spLocks noGrp="1"/>
          </p:cNvSpPr>
          <p:nvPr>
            <p:ph type="ctrTitle"/>
          </p:nvPr>
        </p:nvSpPr>
        <p:spPr>
          <a:xfrm>
            <a:off x="5454372" y="634295"/>
            <a:ext cx="7014718" cy="1199270"/>
          </a:xfrm>
        </p:spPr>
        <p:txBody>
          <a:bodyPr>
            <a:normAutofit fontScale="90000"/>
          </a:bodyPr>
          <a:lstStyle/>
          <a:p>
            <a:r>
              <a:rPr lang="en-US" sz="3000" dirty="0"/>
              <a:t>The Strategic Forum for International scientific and technological Cooperation (SFIC)  </a:t>
            </a:r>
            <a:br>
              <a:rPr lang="en-US" sz="4400" dirty="0"/>
            </a:br>
            <a:endParaRPr lang="en-US" sz="4400" dirty="0"/>
          </a:p>
        </p:txBody>
      </p:sp>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3" name="Textfeld 2">
            <a:extLst>
              <a:ext uri="{FF2B5EF4-FFF2-40B4-BE49-F238E27FC236}">
                <a16:creationId xmlns:a16="http://schemas.microsoft.com/office/drawing/2014/main" id="{592CCD64-BA85-44E7-8A6D-C1CD0411A167}"/>
              </a:ext>
            </a:extLst>
          </p:cNvPr>
          <p:cNvSpPr txBox="1"/>
          <p:nvPr/>
        </p:nvSpPr>
        <p:spPr>
          <a:xfrm>
            <a:off x="955430" y="2091835"/>
            <a:ext cx="10281139" cy="4924425"/>
          </a:xfrm>
          <a:prstGeom prst="rect">
            <a:avLst/>
          </a:prstGeom>
          <a:noFill/>
        </p:spPr>
        <p:txBody>
          <a:bodyPr wrap="square" rtlCol="0">
            <a:spAutoFit/>
          </a:bodyPr>
          <a:lstStyle/>
          <a:p>
            <a:r>
              <a:rPr lang="en-US" sz="2000" dirty="0">
                <a:latin typeface="+mj-lt"/>
              </a:rPr>
              <a:t>Calling for: </a:t>
            </a:r>
          </a:p>
          <a:p>
            <a:endParaRPr lang="en-US" sz="2000" dirty="0">
              <a:latin typeface="+mj-lt"/>
            </a:endParaRPr>
          </a:p>
          <a:p>
            <a:pPr marL="285750" indent="-285750">
              <a:buFont typeface="Arial" panose="020B0604020202020204" pitchFamily="34" charset="0"/>
              <a:buChar char="•"/>
            </a:pPr>
            <a:r>
              <a:rPr lang="en-US" sz="2000" dirty="0">
                <a:latin typeface="+mj-lt"/>
              </a:rPr>
              <a:t>The EU to promote a clearer and more strategic role of EU Science Diplomacy. </a:t>
            </a:r>
          </a:p>
          <a:p>
            <a:endParaRPr lang="en-US" sz="2000" dirty="0">
              <a:latin typeface="+mj-lt"/>
            </a:endParaRPr>
          </a:p>
          <a:p>
            <a:pPr marL="285750" indent="-285750">
              <a:buFont typeface="Arial" panose="020B0604020202020204" pitchFamily="34" charset="0"/>
              <a:buChar char="•"/>
            </a:pPr>
            <a:r>
              <a:rPr lang="en-US" sz="2000" dirty="0">
                <a:latin typeface="+mj-lt"/>
              </a:rPr>
              <a:t>EU Science Diplomacy strategies, roadmaps and practices co-developed by the European</a:t>
            </a:r>
            <a:br>
              <a:rPr lang="en-US" sz="2000" dirty="0">
                <a:latin typeface="+mj-lt"/>
              </a:rPr>
            </a:br>
            <a:r>
              <a:rPr lang="en-US" sz="2000" dirty="0">
                <a:latin typeface="+mj-lt"/>
              </a:rPr>
              <a:t>Commission, the EEAS and Member States, to strengthen universal scientific, democratic</a:t>
            </a:r>
            <a:br>
              <a:rPr lang="en-US" sz="2000" dirty="0">
                <a:latin typeface="+mj-lt"/>
              </a:rPr>
            </a:br>
            <a:r>
              <a:rPr lang="en-US" sz="2000" dirty="0">
                <a:latin typeface="+mj-lt"/>
              </a:rPr>
              <a:t>and European values. </a:t>
            </a:r>
          </a:p>
          <a:p>
            <a:endParaRPr lang="en-US" sz="2000" dirty="0">
              <a:latin typeface="+mj-lt"/>
            </a:endParaRPr>
          </a:p>
          <a:p>
            <a:r>
              <a:rPr lang="en-US" sz="2000" dirty="0">
                <a:latin typeface="+mj-lt"/>
              </a:rPr>
              <a:t>Suggesting:</a:t>
            </a:r>
          </a:p>
          <a:p>
            <a:endParaRPr lang="en-US" sz="2000" dirty="0">
              <a:latin typeface="+mj-lt"/>
            </a:endParaRPr>
          </a:p>
          <a:p>
            <a:pPr marL="285750" indent="-285750">
              <a:buFont typeface="Arial" panose="020B0604020202020204" pitchFamily="34" charset="0"/>
              <a:buChar char="•"/>
            </a:pPr>
            <a:r>
              <a:rPr lang="en-US" sz="2000" dirty="0">
                <a:latin typeface="+mj-lt"/>
              </a:rPr>
              <a:t>potential activities in the field of science diplomacy concerning Horizon Europe and the European Research Area, e.g. capacity building, awareness-raising, mainstreaming </a:t>
            </a:r>
          </a:p>
          <a:p>
            <a:r>
              <a:rPr lang="en-US" sz="2000" dirty="0">
                <a:latin typeface="+mj-lt"/>
                <a:sym typeface="Wingdings" panose="05000000000000000000" pitchFamily="2" charset="2"/>
              </a:rPr>
              <a:t>	  to </a:t>
            </a:r>
            <a:r>
              <a:rPr lang="en-US" sz="2000" dirty="0">
                <a:latin typeface="+mj-lt"/>
              </a:rPr>
              <a:t>help to foster the development of sector-specific Science Diplomacy expertise. </a:t>
            </a:r>
            <a:br>
              <a:rPr lang="en-US" dirty="0"/>
            </a:br>
            <a:br>
              <a:rPr lang="en-US" dirty="0"/>
            </a:br>
            <a:br>
              <a:rPr lang="en-US" dirty="0"/>
            </a:br>
            <a:endParaRPr lang="de-DE" dirty="0"/>
          </a:p>
        </p:txBody>
      </p:sp>
      <p:sp>
        <p:nvSpPr>
          <p:cNvPr id="4" name="Textfeld 3">
            <a:extLst>
              <a:ext uri="{FF2B5EF4-FFF2-40B4-BE49-F238E27FC236}">
                <a16:creationId xmlns:a16="http://schemas.microsoft.com/office/drawing/2014/main" id="{E3D66C90-EE39-4594-BDDE-CA0A582CBA09}"/>
              </a:ext>
            </a:extLst>
          </p:cNvPr>
          <p:cNvSpPr txBox="1"/>
          <p:nvPr/>
        </p:nvSpPr>
        <p:spPr>
          <a:xfrm>
            <a:off x="3507694" y="1719951"/>
            <a:ext cx="5176610" cy="523220"/>
          </a:xfrm>
          <a:prstGeom prst="rect">
            <a:avLst/>
          </a:prstGeom>
          <a:noFill/>
        </p:spPr>
        <p:txBody>
          <a:bodyPr wrap="none" rtlCol="0">
            <a:spAutoFit/>
          </a:bodyPr>
          <a:lstStyle/>
          <a:p>
            <a:r>
              <a:rPr lang="en-US" sz="2800" b="1" dirty="0">
                <a:latin typeface="+mj-lt"/>
              </a:rPr>
              <a:t>SFIC Science Diplomacy Task Force</a:t>
            </a:r>
            <a:endParaRPr lang="de-DE" sz="2800" b="1" dirty="0">
              <a:latin typeface="+mj-lt"/>
            </a:endParaRPr>
          </a:p>
        </p:txBody>
      </p:sp>
    </p:spTree>
    <p:extLst>
      <p:ext uri="{BB962C8B-B14F-4D97-AF65-F5344CB8AC3E}">
        <p14:creationId xmlns:p14="http://schemas.microsoft.com/office/powerpoint/2010/main" val="3061074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80226_Logo_mitClaim_WEBSITE_RGB.jpg">
            <a:extLst>
              <a:ext uri="{FF2B5EF4-FFF2-40B4-BE49-F238E27FC236}">
                <a16:creationId xmlns:a16="http://schemas.microsoft.com/office/drawing/2014/main" id="{388F1FAC-4A71-4D40-AFCE-0730C3CB4A57}"/>
              </a:ext>
            </a:extLst>
          </p:cNvPr>
          <p:cNvPicPr/>
          <p:nvPr/>
        </p:nvPicPr>
        <p:blipFill>
          <a:blip r:embed="rId3"/>
          <a:stretch/>
        </p:blipFill>
        <p:spPr>
          <a:xfrm>
            <a:off x="591427" y="348840"/>
            <a:ext cx="5086800" cy="1083600"/>
          </a:xfrm>
          <a:prstGeom prst="rect">
            <a:avLst/>
          </a:prstGeom>
          <a:ln w="12600">
            <a:noFill/>
          </a:ln>
        </p:spPr>
      </p:pic>
      <p:sp>
        <p:nvSpPr>
          <p:cNvPr id="6" name="Line 1">
            <a:extLst>
              <a:ext uri="{FF2B5EF4-FFF2-40B4-BE49-F238E27FC236}">
                <a16:creationId xmlns:a16="http://schemas.microsoft.com/office/drawing/2014/main" id="{B6CB6D79-DB9F-614D-B6A5-57922351F2DE}"/>
              </a:ext>
            </a:extLst>
          </p:cNvPr>
          <p:cNvSpPr/>
          <p:nvPr/>
        </p:nvSpPr>
        <p:spPr>
          <a:xfrm>
            <a:off x="2081467" y="1492200"/>
            <a:ext cx="9313200" cy="360"/>
          </a:xfrm>
          <a:prstGeom prst="line">
            <a:avLst/>
          </a:prstGeom>
          <a:ln w="25560">
            <a:solidFill>
              <a:srgbClr val="D6D5D5"/>
            </a:solidFill>
            <a:miter/>
          </a:ln>
        </p:spPr>
        <p:style>
          <a:lnRef idx="0">
            <a:scrgbClr r="0" g="0" b="0"/>
          </a:lnRef>
          <a:fillRef idx="0">
            <a:scrgbClr r="0" g="0" b="0"/>
          </a:fillRef>
          <a:effectRef idx="0">
            <a:scrgbClr r="0" g="0" b="0"/>
          </a:effectRef>
          <a:fontRef idx="minor"/>
        </p:style>
      </p:sp>
      <p:sp>
        <p:nvSpPr>
          <p:cNvPr id="7" name="Line 2">
            <a:extLst>
              <a:ext uri="{FF2B5EF4-FFF2-40B4-BE49-F238E27FC236}">
                <a16:creationId xmlns:a16="http://schemas.microsoft.com/office/drawing/2014/main" id="{EA1C3F6B-DE31-B048-84F9-008EC98E9690}"/>
              </a:ext>
            </a:extLst>
          </p:cNvPr>
          <p:cNvSpPr/>
          <p:nvPr/>
        </p:nvSpPr>
        <p:spPr>
          <a:xfrm>
            <a:off x="758107" y="1478132"/>
            <a:ext cx="1656360" cy="360"/>
          </a:xfrm>
          <a:prstGeom prst="line">
            <a:avLst/>
          </a:prstGeom>
          <a:ln w="25560">
            <a:solidFill>
              <a:srgbClr val="4CA9F8"/>
            </a:solidFill>
            <a:miter/>
          </a:ln>
        </p:spPr>
        <p:style>
          <a:lnRef idx="0">
            <a:scrgbClr r="0" g="0" b="0"/>
          </a:lnRef>
          <a:fillRef idx="0">
            <a:scrgbClr r="0" g="0" b="0"/>
          </a:fillRef>
          <a:effectRef idx="0">
            <a:scrgbClr r="0" g="0" b="0"/>
          </a:effectRef>
          <a:fontRef idx="minor"/>
        </p:style>
      </p:sp>
      <p:pic>
        <p:nvPicPr>
          <p:cNvPr id="8" name="Image 9">
            <a:extLst>
              <a:ext uri="{FF2B5EF4-FFF2-40B4-BE49-F238E27FC236}">
                <a16:creationId xmlns:a16="http://schemas.microsoft.com/office/drawing/2014/main" id="{C0585D13-EF23-DD4F-A0AD-40A95A29A4AE}"/>
              </a:ext>
            </a:extLst>
          </p:cNvPr>
          <p:cNvPicPr/>
          <p:nvPr/>
        </p:nvPicPr>
        <p:blipFill>
          <a:blip r:embed="rId4"/>
          <a:stretch/>
        </p:blipFill>
        <p:spPr>
          <a:xfrm rot="10800000">
            <a:off x="591427" y="6314400"/>
            <a:ext cx="584640" cy="389520"/>
          </a:xfrm>
          <a:prstGeom prst="rect">
            <a:avLst/>
          </a:prstGeom>
          <a:ln>
            <a:noFill/>
          </a:ln>
        </p:spPr>
      </p:pic>
      <p:sp>
        <p:nvSpPr>
          <p:cNvPr id="9" name="PlaceHolder 4">
            <a:extLst>
              <a:ext uri="{FF2B5EF4-FFF2-40B4-BE49-F238E27FC236}">
                <a16:creationId xmlns:a16="http://schemas.microsoft.com/office/drawing/2014/main" id="{4AB15723-736E-9C42-9773-3C21CC8516D8}"/>
              </a:ext>
            </a:extLst>
          </p:cNvPr>
          <p:cNvSpPr txBox="1">
            <a:spLocks/>
          </p:cNvSpPr>
          <p:nvPr/>
        </p:nvSpPr>
        <p:spPr>
          <a:xfrm>
            <a:off x="1319434" y="6324129"/>
            <a:ext cx="10281139" cy="481680"/>
          </a:xfrm>
          <a:prstGeom prst="rect">
            <a:avLst/>
          </a:prstGeom>
        </p:spPr>
        <p:txBody>
          <a:bodyPr vert="horz" lIns="129600" tIns="64800" rIns="129600" bIns="6480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00000"/>
              </a:lnSpc>
            </a:pPr>
            <a:r>
              <a:rPr lang="de-DE" sz="1050" spc="-1" dirty="0">
                <a:solidFill>
                  <a:srgbClr val="3C3C3C"/>
                </a:solidFill>
                <a:latin typeface="Verdana"/>
                <a:ea typeface="Verdana"/>
              </a:rPr>
              <a:t>This </a:t>
            </a:r>
            <a:r>
              <a:rPr lang="de-DE" sz="1050" spc="-1" dirty="0" err="1">
                <a:solidFill>
                  <a:srgbClr val="3C3C3C"/>
                </a:solidFill>
                <a:latin typeface="Verdana"/>
                <a:ea typeface="Verdana"/>
              </a:rPr>
              <a:t>project</a:t>
            </a:r>
            <a:r>
              <a:rPr lang="de-DE" sz="1050" spc="-1" dirty="0">
                <a:solidFill>
                  <a:srgbClr val="3C3C3C"/>
                </a:solidFill>
                <a:latin typeface="Verdana"/>
                <a:ea typeface="Verdana"/>
              </a:rPr>
              <a:t> </a:t>
            </a:r>
            <a:r>
              <a:rPr lang="de-DE" sz="1050" spc="-1" dirty="0" err="1">
                <a:solidFill>
                  <a:srgbClr val="3C3C3C"/>
                </a:solidFill>
                <a:latin typeface="Verdana"/>
                <a:ea typeface="Verdana"/>
              </a:rPr>
              <a:t>has</a:t>
            </a:r>
            <a:r>
              <a:rPr lang="de-DE" sz="1050" spc="-1" dirty="0">
                <a:solidFill>
                  <a:srgbClr val="3C3C3C"/>
                </a:solidFill>
                <a:latin typeface="Verdana"/>
                <a:ea typeface="Verdana"/>
              </a:rPr>
              <a:t> </a:t>
            </a:r>
            <a:r>
              <a:rPr lang="de-DE" sz="1050" spc="-1" dirty="0" err="1">
                <a:solidFill>
                  <a:srgbClr val="3C3C3C"/>
                </a:solidFill>
                <a:latin typeface="Verdana"/>
                <a:ea typeface="Verdana"/>
              </a:rPr>
              <a:t>received</a:t>
            </a:r>
            <a:r>
              <a:rPr lang="de-DE" sz="1050" spc="-1" dirty="0">
                <a:solidFill>
                  <a:srgbClr val="3C3C3C"/>
                </a:solidFill>
                <a:latin typeface="Verdana"/>
                <a:ea typeface="Verdana"/>
              </a:rPr>
              <a:t> </a:t>
            </a:r>
            <a:r>
              <a:rPr lang="de-DE" sz="1050" spc="-1" dirty="0" err="1">
                <a:solidFill>
                  <a:srgbClr val="3C3C3C"/>
                </a:solidFill>
                <a:latin typeface="Verdana"/>
                <a:ea typeface="Verdana"/>
              </a:rPr>
              <a:t>funding</a:t>
            </a:r>
            <a:r>
              <a:rPr lang="de-DE" sz="1050" spc="-1" dirty="0">
                <a:solidFill>
                  <a:srgbClr val="3C3C3C"/>
                </a:solidFill>
                <a:latin typeface="Verdana"/>
                <a:ea typeface="Verdana"/>
              </a:rPr>
              <a:t> </a:t>
            </a:r>
            <a:r>
              <a:rPr lang="de-DE" sz="1050" spc="-1" dirty="0" err="1">
                <a:solidFill>
                  <a:srgbClr val="3C3C3C"/>
                </a:solidFill>
                <a:latin typeface="Verdana"/>
                <a:ea typeface="Verdana"/>
              </a:rPr>
              <a:t>from</a:t>
            </a:r>
            <a:r>
              <a:rPr lang="de-DE" sz="1050" spc="-1" dirty="0">
                <a:solidFill>
                  <a:srgbClr val="3C3C3C"/>
                </a:solidFill>
                <a:latin typeface="Verdana"/>
                <a:ea typeface="Verdana"/>
              </a:rPr>
              <a:t> </a:t>
            </a:r>
            <a:r>
              <a:rPr lang="de-DE" sz="1050" spc="-1" dirty="0" err="1">
                <a:solidFill>
                  <a:srgbClr val="3C3C3C"/>
                </a:solidFill>
                <a:latin typeface="Verdana"/>
                <a:ea typeface="Verdana"/>
              </a:rPr>
              <a:t>the</a:t>
            </a:r>
            <a:r>
              <a:rPr lang="de-DE" sz="1050" spc="-1" dirty="0">
                <a:solidFill>
                  <a:srgbClr val="3C3C3C"/>
                </a:solidFill>
                <a:latin typeface="Verdana"/>
                <a:ea typeface="Verdana"/>
              </a:rPr>
              <a:t> European </a:t>
            </a:r>
            <a:r>
              <a:rPr lang="de-DE" sz="1050" spc="-1" dirty="0" err="1">
                <a:solidFill>
                  <a:srgbClr val="3C3C3C"/>
                </a:solidFill>
                <a:latin typeface="Verdana"/>
                <a:ea typeface="Verdana"/>
              </a:rPr>
              <a:t>Union’s</a:t>
            </a:r>
            <a:r>
              <a:rPr lang="de-DE" sz="1050" spc="-1" dirty="0">
                <a:solidFill>
                  <a:srgbClr val="3C3C3C"/>
                </a:solidFill>
                <a:latin typeface="Verdana"/>
                <a:ea typeface="Verdana"/>
              </a:rPr>
              <a:t> </a:t>
            </a:r>
            <a:r>
              <a:rPr lang="de-DE" sz="1050" spc="-1" dirty="0" err="1">
                <a:solidFill>
                  <a:srgbClr val="3C3C3C"/>
                </a:solidFill>
                <a:latin typeface="Verdana"/>
                <a:ea typeface="Verdana"/>
              </a:rPr>
              <a:t>Horizon</a:t>
            </a:r>
            <a:r>
              <a:rPr lang="de-DE" sz="1050" spc="-1" dirty="0">
                <a:solidFill>
                  <a:srgbClr val="3C3C3C"/>
                </a:solidFill>
                <a:latin typeface="Verdana"/>
                <a:ea typeface="Verdana"/>
              </a:rPr>
              <a:t> 2020 </a:t>
            </a:r>
            <a:r>
              <a:rPr lang="de-DE" sz="1050" spc="-1" dirty="0" err="1">
                <a:solidFill>
                  <a:srgbClr val="3C3C3C"/>
                </a:solidFill>
                <a:latin typeface="Verdana"/>
                <a:ea typeface="Verdana"/>
              </a:rPr>
              <a:t>research</a:t>
            </a:r>
            <a:r>
              <a:rPr lang="de-DE" sz="1050" spc="-1" dirty="0">
                <a:solidFill>
                  <a:srgbClr val="3C3C3C"/>
                </a:solidFill>
                <a:latin typeface="Verdana"/>
                <a:ea typeface="Verdana"/>
              </a:rPr>
              <a:t> </a:t>
            </a:r>
            <a:r>
              <a:rPr lang="de-DE" sz="1050" spc="-1" dirty="0" err="1">
                <a:solidFill>
                  <a:srgbClr val="3C3C3C"/>
                </a:solidFill>
                <a:latin typeface="Verdana"/>
                <a:ea typeface="Verdana"/>
              </a:rPr>
              <a:t>and</a:t>
            </a:r>
            <a:r>
              <a:rPr lang="de-DE" sz="1050" spc="-1" dirty="0">
                <a:solidFill>
                  <a:srgbClr val="3C3C3C"/>
                </a:solidFill>
                <a:latin typeface="Verdana"/>
                <a:ea typeface="Verdana"/>
              </a:rPr>
              <a:t> </a:t>
            </a:r>
            <a:r>
              <a:rPr lang="de-DE" sz="1050" spc="-1" dirty="0" err="1">
                <a:solidFill>
                  <a:srgbClr val="3C3C3C"/>
                </a:solidFill>
                <a:latin typeface="Verdana"/>
                <a:ea typeface="Verdana"/>
              </a:rPr>
              <a:t>innovation</a:t>
            </a:r>
            <a:r>
              <a:rPr lang="de-DE" sz="1050" spc="-1" dirty="0">
                <a:solidFill>
                  <a:srgbClr val="3C3C3C"/>
                </a:solidFill>
                <a:latin typeface="Verdana"/>
                <a:ea typeface="Verdana"/>
              </a:rPr>
              <a:t> </a:t>
            </a:r>
            <a:r>
              <a:rPr lang="de-DE" sz="1050" spc="-1" dirty="0" err="1">
                <a:solidFill>
                  <a:srgbClr val="3C3C3C"/>
                </a:solidFill>
                <a:latin typeface="Verdana"/>
                <a:ea typeface="Verdana"/>
              </a:rPr>
              <a:t>programme</a:t>
            </a:r>
            <a:r>
              <a:rPr lang="de-DE" sz="1050" spc="-1" dirty="0">
                <a:solidFill>
                  <a:srgbClr val="3C3C3C"/>
                </a:solidFill>
                <a:latin typeface="Verdana"/>
                <a:ea typeface="Verdana"/>
              </a:rPr>
              <a:t> </a:t>
            </a:r>
            <a:r>
              <a:rPr lang="de-DE" sz="1050" spc="-1" dirty="0" err="1">
                <a:solidFill>
                  <a:srgbClr val="3C3C3C"/>
                </a:solidFill>
                <a:latin typeface="Verdana"/>
                <a:ea typeface="Verdana"/>
              </a:rPr>
              <a:t>under</a:t>
            </a:r>
            <a:r>
              <a:rPr lang="de-DE" sz="1050" spc="-1" dirty="0">
                <a:solidFill>
                  <a:srgbClr val="3C3C3C"/>
                </a:solidFill>
                <a:latin typeface="Verdana"/>
                <a:ea typeface="Verdana"/>
              </a:rPr>
              <a:t> </a:t>
            </a:r>
            <a:r>
              <a:rPr lang="de-DE" sz="1050" spc="-1" dirty="0" err="1">
                <a:solidFill>
                  <a:srgbClr val="3C3C3C"/>
                </a:solidFill>
                <a:latin typeface="Verdana"/>
                <a:ea typeface="Verdana"/>
              </a:rPr>
              <a:t>grant</a:t>
            </a:r>
            <a:r>
              <a:rPr lang="de-DE" sz="1050" spc="-1" dirty="0">
                <a:solidFill>
                  <a:srgbClr val="3C3C3C"/>
                </a:solidFill>
                <a:latin typeface="Verdana"/>
                <a:ea typeface="Verdana"/>
              </a:rPr>
              <a:t> </a:t>
            </a:r>
            <a:r>
              <a:rPr lang="de-DE" sz="1050" spc="-1" dirty="0" err="1">
                <a:solidFill>
                  <a:srgbClr val="3C3C3C"/>
                </a:solidFill>
                <a:latin typeface="Verdana"/>
                <a:ea typeface="Verdana"/>
              </a:rPr>
              <a:t>agreement</a:t>
            </a:r>
            <a:r>
              <a:rPr lang="de-DE" sz="1050" spc="-1" dirty="0">
                <a:solidFill>
                  <a:srgbClr val="3C3C3C"/>
                </a:solidFill>
                <a:latin typeface="Verdana"/>
                <a:ea typeface="Verdana"/>
              </a:rPr>
              <a:t> </a:t>
            </a:r>
            <a:r>
              <a:rPr lang="de-DE" sz="1050" spc="-1" dirty="0" err="1">
                <a:solidFill>
                  <a:srgbClr val="3C3C3C"/>
                </a:solidFill>
                <a:latin typeface="Verdana"/>
                <a:ea typeface="Verdana"/>
              </a:rPr>
              <a:t>No</a:t>
            </a:r>
            <a:r>
              <a:rPr lang="de-DE" sz="1050" spc="-1" dirty="0">
                <a:solidFill>
                  <a:srgbClr val="3C3C3C"/>
                </a:solidFill>
                <a:latin typeface="Verdana"/>
                <a:ea typeface="Verdana"/>
              </a:rPr>
              <a:t> 770342.</a:t>
            </a:r>
            <a:endParaRPr lang="de-DE" sz="1050" spc="-1" dirty="0">
              <a:latin typeface="Times New Roman"/>
            </a:endParaRPr>
          </a:p>
        </p:txBody>
      </p:sp>
      <p:sp>
        <p:nvSpPr>
          <p:cNvPr id="10" name="Titel 1">
            <a:extLst>
              <a:ext uri="{FF2B5EF4-FFF2-40B4-BE49-F238E27FC236}">
                <a16:creationId xmlns:a16="http://schemas.microsoft.com/office/drawing/2014/main" id="{6E3E02DA-CB0F-480A-AE0A-58AFDD44F882}"/>
              </a:ext>
            </a:extLst>
          </p:cNvPr>
          <p:cNvSpPr txBox="1">
            <a:spLocks/>
          </p:cNvSpPr>
          <p:nvPr/>
        </p:nvSpPr>
        <p:spPr>
          <a:xfrm>
            <a:off x="5921331" y="227858"/>
            <a:ext cx="567924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4400" dirty="0"/>
              <a:t>Science </a:t>
            </a:r>
            <a:r>
              <a:rPr lang="de-DE" sz="4400" dirty="0" err="1"/>
              <a:t>Diplomacy</a:t>
            </a:r>
            <a:r>
              <a:rPr lang="de-DE" sz="4400" dirty="0"/>
              <a:t> in Horizon 2020</a:t>
            </a:r>
          </a:p>
        </p:txBody>
      </p:sp>
      <p:pic>
        <p:nvPicPr>
          <p:cNvPr id="11" name="Google Shape;273;p12" descr="Image">
            <a:extLst>
              <a:ext uri="{FF2B5EF4-FFF2-40B4-BE49-F238E27FC236}">
                <a16:creationId xmlns:a16="http://schemas.microsoft.com/office/drawing/2014/main" id="{F35E9965-41FB-4F16-86BE-93263656A4CE}"/>
              </a:ext>
            </a:extLst>
          </p:cNvPr>
          <p:cNvPicPr preferRelativeResize="0">
            <a:picLocks/>
          </p:cNvPicPr>
          <p:nvPr/>
        </p:nvPicPr>
        <p:blipFill rotWithShape="1">
          <a:blip r:embed="rId5">
            <a:alphaModFix/>
          </a:blip>
          <a:srcRect/>
          <a:stretch/>
        </p:blipFill>
        <p:spPr>
          <a:xfrm>
            <a:off x="838200" y="1899413"/>
            <a:ext cx="10515600" cy="3555603"/>
          </a:xfrm>
          <a:prstGeom prst="rect">
            <a:avLst/>
          </a:prstGeom>
          <a:ln>
            <a:noFill/>
          </a:ln>
          <a:effectLst>
            <a:outerShdw blurRad="190500" algn="tl" rotWithShape="0">
              <a:srgbClr val="000000">
                <a:alpha val="70000"/>
              </a:srgbClr>
            </a:outerShdw>
          </a:effectLst>
        </p:spPr>
      </p:pic>
      <p:sp>
        <p:nvSpPr>
          <p:cNvPr id="12" name="Textfeld 11">
            <a:extLst>
              <a:ext uri="{FF2B5EF4-FFF2-40B4-BE49-F238E27FC236}">
                <a16:creationId xmlns:a16="http://schemas.microsoft.com/office/drawing/2014/main" id="{318587BF-4B62-4570-BBB8-953BE0951532}"/>
              </a:ext>
            </a:extLst>
          </p:cNvPr>
          <p:cNvSpPr txBox="1"/>
          <p:nvPr/>
        </p:nvSpPr>
        <p:spPr>
          <a:xfrm>
            <a:off x="8619654" y="5566958"/>
            <a:ext cx="2734146" cy="369332"/>
          </a:xfrm>
          <a:prstGeom prst="rect">
            <a:avLst/>
          </a:prstGeom>
          <a:noFill/>
        </p:spPr>
        <p:txBody>
          <a:bodyPr wrap="none" rtlCol="0">
            <a:spAutoFit/>
          </a:bodyPr>
          <a:lstStyle/>
          <a:p>
            <a:r>
              <a:rPr lang="de-DE" dirty="0"/>
              <a:t>www.science-diplomacy.eu</a:t>
            </a:r>
          </a:p>
        </p:txBody>
      </p:sp>
    </p:spTree>
    <p:extLst>
      <p:ext uri="{BB962C8B-B14F-4D97-AF65-F5344CB8AC3E}">
        <p14:creationId xmlns:p14="http://schemas.microsoft.com/office/powerpoint/2010/main" val="3550229609"/>
      </p:ext>
    </p:extLst>
  </p:cSld>
  <p:clrMapOvr>
    <a:masterClrMapping/>
  </p:clrMapOvr>
</p:sld>
</file>

<file path=ppt/theme/theme1.xml><?xml version="1.0" encoding="utf-8"?>
<a:theme xmlns:a="http://schemas.openxmlformats.org/drawingml/2006/main" name="Office Theme">
  <a:themeElements>
    <a:clrScheme name="Custom 6">
      <a:dk1>
        <a:srgbClr val="000000"/>
      </a:dk1>
      <a:lt1>
        <a:srgbClr val="FFFFFF"/>
      </a:lt1>
      <a:dk2>
        <a:srgbClr val="44546A"/>
      </a:dk2>
      <a:lt2>
        <a:srgbClr val="E7E6E6"/>
      </a:lt2>
      <a:accent1>
        <a:srgbClr val="4472C4"/>
      </a:accent1>
      <a:accent2>
        <a:srgbClr val="ED7D31"/>
      </a:accent2>
      <a:accent3>
        <a:srgbClr val="FBE35E"/>
      </a:accent3>
      <a:accent4>
        <a:srgbClr val="FF430C"/>
      </a:accent4>
      <a:accent5>
        <a:srgbClr val="2ED4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2866</Words>
  <Application>Microsoft Office PowerPoint</Application>
  <PresentationFormat>Breitbild</PresentationFormat>
  <Paragraphs>149</Paragraphs>
  <Slides>17</Slides>
  <Notes>17</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17</vt:i4>
      </vt:variant>
    </vt:vector>
  </HeadingPairs>
  <TitlesOfParts>
    <vt:vector size="25" baseType="lpstr">
      <vt:lpstr>Arial</vt:lpstr>
      <vt:lpstr>Avenir</vt:lpstr>
      <vt:lpstr>Calibri</vt:lpstr>
      <vt:lpstr>Calibri Light</vt:lpstr>
      <vt:lpstr>Times New Roman</vt:lpstr>
      <vt:lpstr>Verdana</vt:lpstr>
      <vt:lpstr>Wingdings</vt:lpstr>
      <vt:lpstr>Office Theme</vt:lpstr>
      <vt:lpstr>PowerPoint-Präsentation</vt:lpstr>
      <vt:lpstr> Introduction to EU Science Diplomacy </vt:lpstr>
      <vt:lpstr>The European Union</vt:lpstr>
      <vt:lpstr>The four freedoms of the EU</vt:lpstr>
      <vt:lpstr>Six EU Commission priorities for 2019-24  </vt:lpstr>
      <vt:lpstr>PowerPoint-Präsentation</vt:lpstr>
      <vt:lpstr>PowerPoint-Präsentation</vt:lpstr>
      <vt:lpstr>The Strategic Forum for International scientific and technological Cooperation (SFIC)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Science</dc:title>
  <dc:creator>K M</dc:creator>
  <cp:lastModifiedBy>Reschke, Stella</cp:lastModifiedBy>
  <cp:revision>160</cp:revision>
  <dcterms:created xsi:type="dcterms:W3CDTF">2019-11-21T13:25:44Z</dcterms:created>
  <dcterms:modified xsi:type="dcterms:W3CDTF">2021-01-19T13:13:30Z</dcterms:modified>
</cp:coreProperties>
</file>