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1" r:id="rId3"/>
    <p:sldId id="330" r:id="rId4"/>
    <p:sldId id="347" r:id="rId5"/>
    <p:sldId id="377" r:id="rId6"/>
    <p:sldId id="368" r:id="rId7"/>
    <p:sldId id="378" r:id="rId8"/>
    <p:sldId id="398" r:id="rId9"/>
    <p:sldId id="379" r:id="rId10"/>
    <p:sldId id="381" r:id="rId11"/>
    <p:sldId id="380" r:id="rId12"/>
    <p:sldId id="345" r:id="rId13"/>
    <p:sldId id="389" r:id="rId14"/>
    <p:sldId id="366" r:id="rId15"/>
  </p:sldIdLst>
  <p:sldSz cx="12961938" cy="9721850"/>
  <p:notesSz cx="6858000" cy="9144000"/>
  <p:defaultTextStyle>
    <a:defPPr>
      <a:defRPr lang="en-US"/>
    </a:defPPr>
    <a:lvl1pPr marL="0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7994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5988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43983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91976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39970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87964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35959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83953" algn="l" defTabSz="1295988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2">
          <p15:clr>
            <a:srgbClr val="A4A3A4"/>
          </p15:clr>
        </p15:guide>
        <p15:guide id="2" pos="40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0C1BF"/>
    <a:srgbClr val="F4B51D"/>
    <a:srgbClr val="3C3C3B"/>
    <a:srgbClr val="0092D2"/>
    <a:srgbClr val="308DFF"/>
    <a:srgbClr val="3C3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19"/>
  </p:normalViewPr>
  <p:slideViewPr>
    <p:cSldViewPr>
      <p:cViewPr>
        <p:scale>
          <a:sx n="89" d="100"/>
          <a:sy n="89" d="100"/>
        </p:scale>
        <p:origin x="1208" y="-528"/>
      </p:cViewPr>
      <p:guideLst>
        <p:guide orient="horz" pos="3062"/>
        <p:guide pos="40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16" y="-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E45EE-12D4-4E01-B6DC-B26E0582E244}" type="datetimeFigureOut">
              <a:rPr lang="en-GB" smtClean="0"/>
              <a:t>05/04/2020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CF225-65A6-4B36-A1C2-14B08F9027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7627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F4F10-CA93-4004-A52B-33E3DE572427}" type="datetimeFigureOut">
              <a:rPr lang="en-GB" smtClean="0"/>
              <a:t>05/04/2020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0624F-F69E-4C30-AF4C-CF8E2DDECB1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20207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7994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5988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43983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91976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9970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87964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35959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83953" algn="l" defTabSz="129598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9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could start the presentation with different pictures talking about current global challenges and provide the relevance of science and diplomacy for solving global challenges. (see also next slide)</a:t>
            </a:r>
            <a:endParaRPr lang="de-DE" sz="17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65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7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 next step, it is important to present the differences between scientists and diplomats and to introduce the topic of Science Diplomacy.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99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7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Please explain some definitions and dimensions of Science Diplomacy (see </a:t>
            </a:r>
            <a:r>
              <a:rPr lang="en-GB" sz="17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GB" sz="17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next two slides).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69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7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necessary to also name the stakeholders related to this topic and to present some existing networks.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334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9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presentation the role of and the necessary skills for science diplomats could be also clarified</a:t>
            </a:r>
            <a:r>
              <a:rPr lang="de-DE" sz="17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217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20624F-F69E-4C30-AF4C-CF8E2DDECB1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256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080370" y="1907925"/>
            <a:ext cx="8528623" cy="2592960"/>
          </a:xfrm>
          <a:prstGeom prst="rect">
            <a:avLst/>
          </a:prstGeom>
        </p:spPr>
        <p:txBody>
          <a:bodyPr lIns="91428" tIns="45714" rIns="91428" bIns="45714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2340" y="9092255"/>
            <a:ext cx="6379947" cy="482190"/>
          </a:xfrm>
          <a:prstGeom prst="rect">
            <a:avLst/>
          </a:prstGeom>
        </p:spPr>
        <p:txBody>
          <a:bodyPr vert="horz" lIns="129599" tIns="64800" rIns="129599" bIns="64800" rtlCol="0" anchor="ctr"/>
          <a:lstStyle>
            <a:lvl1pPr algn="just">
              <a:defRPr sz="1200">
                <a:solidFill>
                  <a:srgbClr val="3C3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This project has received funding from the European Union’s Horizon 2020 research and innovation programme under grant agreement No 770342.</a:t>
            </a:r>
          </a:p>
        </p:txBody>
      </p:sp>
    </p:spTree>
    <p:extLst>
      <p:ext uri="{BB962C8B-B14F-4D97-AF65-F5344CB8AC3E}">
        <p14:creationId xmlns:p14="http://schemas.microsoft.com/office/powerpoint/2010/main" val="3829630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2340" y="9092255"/>
            <a:ext cx="6379947" cy="482190"/>
          </a:xfrm>
          <a:prstGeom prst="rect">
            <a:avLst/>
          </a:prstGeom>
        </p:spPr>
        <p:txBody>
          <a:bodyPr vert="horz" lIns="129599" tIns="64800" rIns="129599" bIns="64800" rtlCol="0" anchor="ctr"/>
          <a:lstStyle>
            <a:lvl1pPr algn="just">
              <a:defRPr sz="1200">
                <a:solidFill>
                  <a:srgbClr val="3C3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This project has received funding from the European Union’s Horizon 2020 research and innovation programme under grant agreement No 770342.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080369" y="1907925"/>
            <a:ext cx="10225136" cy="6049344"/>
          </a:xfrm>
          <a:prstGeom prst="rect">
            <a:avLst/>
          </a:prstGeom>
        </p:spPr>
        <p:txBody>
          <a:bodyPr lIns="91428" tIns="45714" rIns="91428" bIns="45714"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8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Centre for Social Innovation, EU H2020 S4D4C, Datum       Seite 4"/>
          <p:cNvSpPr txBox="1"/>
          <p:nvPr userDrawn="1"/>
        </p:nvSpPr>
        <p:spPr>
          <a:xfrm>
            <a:off x="9503055" y="9138149"/>
            <a:ext cx="238296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defRPr sz="1200">
                <a:solidFill>
                  <a:srgbClr val="5E5E5E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15CAD429-95EE-4719-9033-BB636B7EEAB5}" type="datetime6">
              <a:rPr lang="en-GB" smtClean="0">
                <a:solidFill>
                  <a:srgbClr val="3C3C3C"/>
                </a:solidFill>
              </a:rPr>
              <a:t>April 20</a:t>
            </a:fld>
            <a:r>
              <a:rPr lang="de-DE" dirty="0">
                <a:solidFill>
                  <a:srgbClr val="3C3C3C"/>
                </a:solidFill>
              </a:rPr>
              <a:t> </a:t>
            </a:r>
          </a:p>
          <a:p>
            <a:r>
              <a:rPr lang="de-DE" dirty="0">
                <a:solidFill>
                  <a:srgbClr val="3C3C3C"/>
                </a:solidFill>
              </a:rPr>
              <a:t>Page</a:t>
            </a:r>
            <a:r>
              <a:rPr lang="de-DE" baseline="0" dirty="0">
                <a:solidFill>
                  <a:srgbClr val="3C3C3C"/>
                </a:solidFill>
              </a:rPr>
              <a:t> </a:t>
            </a:r>
            <a:fld id="{583618F7-8F78-4704-B86A-44210937357F}" type="slidenum">
              <a:rPr lang="de-DE" baseline="0" smtClean="0">
                <a:solidFill>
                  <a:srgbClr val="3C3C3C"/>
                </a:solidFill>
              </a:rPr>
              <a:t>‹N°›</a:t>
            </a:fld>
            <a:endParaRPr dirty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6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2340" y="9092255"/>
            <a:ext cx="6379947" cy="482190"/>
          </a:xfrm>
          <a:prstGeom prst="rect">
            <a:avLst/>
          </a:prstGeom>
        </p:spPr>
        <p:txBody>
          <a:bodyPr vert="horz" lIns="129599" tIns="64800" rIns="129599" bIns="64800" rtlCol="0" anchor="ctr"/>
          <a:lstStyle>
            <a:lvl1pPr algn="just">
              <a:defRPr sz="1200">
                <a:solidFill>
                  <a:srgbClr val="3C3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This project has received funding from the European Union’s Horizon 2020 research and innovation programme under grant agreement No 770342.</a:t>
            </a:r>
          </a:p>
        </p:txBody>
      </p:sp>
    </p:spTree>
    <p:extLst>
      <p:ext uri="{BB962C8B-B14F-4D97-AF65-F5344CB8AC3E}">
        <p14:creationId xmlns:p14="http://schemas.microsoft.com/office/powerpoint/2010/main" val="78551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2340" y="9092255"/>
            <a:ext cx="6379947" cy="482190"/>
          </a:xfrm>
          <a:prstGeom prst="rect">
            <a:avLst/>
          </a:prstGeom>
        </p:spPr>
        <p:txBody>
          <a:bodyPr vert="horz" lIns="129599" tIns="64800" rIns="129599" bIns="64800" rtlCol="0" anchor="ctr"/>
          <a:lstStyle>
            <a:lvl1pPr algn="just">
              <a:defRPr sz="1200">
                <a:solidFill>
                  <a:srgbClr val="3C3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This project has received funding from the European Union’s Horizon 2020 research and innovation programme under grant agreement No 770342.</a:t>
            </a:r>
          </a:p>
        </p:txBody>
      </p:sp>
    </p:spTree>
    <p:extLst>
      <p:ext uri="{BB962C8B-B14F-4D97-AF65-F5344CB8AC3E}">
        <p14:creationId xmlns:p14="http://schemas.microsoft.com/office/powerpoint/2010/main" val="384711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0180226_Logo_mitClaim_WEBSITE_RGB.jpg" descr="20180226_Logo_mitClaim_WEBSITE_RGB.jp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02" y="348717"/>
            <a:ext cx="5087273" cy="108391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Linie"/>
          <p:cNvSpPr/>
          <p:nvPr userDrawn="1"/>
        </p:nvSpPr>
        <p:spPr>
          <a:xfrm>
            <a:off x="2475415" y="1492351"/>
            <a:ext cx="9313395" cy="0"/>
          </a:xfrm>
          <a:prstGeom prst="line">
            <a:avLst/>
          </a:prstGeom>
          <a:ln w="25400">
            <a:solidFill>
              <a:srgbClr val="D6D5D5"/>
            </a:solidFill>
            <a:miter lim="400000"/>
          </a:ln>
        </p:spPr>
        <p:txBody>
          <a:bodyPr lIns="71999" tIns="71999" rIns="71999" bIns="71999" anchor="ctr"/>
          <a:lstStyle/>
          <a:p>
            <a:pPr marL="0" marR="0" lvl="0" indent="0" defTabSz="6479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3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sym typeface="Helvetica Neue Medium"/>
            </a:endParaRPr>
          </a:p>
        </p:txBody>
      </p:sp>
      <p:sp>
        <p:nvSpPr>
          <p:cNvPr id="12" name="Linie"/>
          <p:cNvSpPr/>
          <p:nvPr userDrawn="1"/>
        </p:nvSpPr>
        <p:spPr>
          <a:xfrm>
            <a:off x="1152169" y="1492351"/>
            <a:ext cx="1656393" cy="0"/>
          </a:xfrm>
          <a:prstGeom prst="line">
            <a:avLst/>
          </a:prstGeom>
          <a:ln w="25400">
            <a:solidFill>
              <a:srgbClr val="4CA9F8"/>
            </a:solidFill>
            <a:miter lim="400000"/>
          </a:ln>
        </p:spPr>
        <p:txBody>
          <a:bodyPr lIns="71999" tIns="71999" rIns="71999" bIns="71999" anchor="ctr"/>
          <a:lstStyle/>
          <a:p>
            <a:pPr marL="0" marR="0" lvl="0" indent="0" defTabSz="64799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3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sym typeface="Helvetica Neue Medium"/>
            </a:endParaRPr>
          </a:p>
        </p:txBody>
      </p:sp>
      <p:pic>
        <p:nvPicPr>
          <p:cNvPr id="17" name="Image 9" descr="eu-flag-png-svg-1280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52169" y="9138385"/>
            <a:ext cx="585099" cy="38993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2340" y="9092255"/>
            <a:ext cx="6379947" cy="482190"/>
          </a:xfrm>
          <a:prstGeom prst="rect">
            <a:avLst/>
          </a:prstGeom>
        </p:spPr>
        <p:txBody>
          <a:bodyPr vert="horz" lIns="129599" tIns="64800" rIns="129599" bIns="64800" rtlCol="0" anchor="ctr"/>
          <a:lstStyle>
            <a:lvl1pPr algn="just">
              <a:defRPr sz="1200">
                <a:solidFill>
                  <a:srgbClr val="3C3C3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This project has received funding from the European Union’s Horizon 2020 research and innovation programme under grant agreement No 770342.</a:t>
            </a:r>
          </a:p>
        </p:txBody>
      </p:sp>
    </p:spTree>
    <p:extLst>
      <p:ext uri="{BB962C8B-B14F-4D97-AF65-F5344CB8AC3E}">
        <p14:creationId xmlns:p14="http://schemas.microsoft.com/office/powerpoint/2010/main" val="361828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ctr" defTabSz="1295988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5996" indent="-485996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2991" indent="-404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19986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7980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15974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63968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11962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59956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07950" indent="-323997" algn="l" defTabSz="129598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7994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5988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3983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976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9970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7964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35959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953" algn="l" defTabSz="129598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jpeg"/><Relationship Id="rId7" Type="http://schemas.openxmlformats.org/officeDocument/2006/relationships/image" Target="../media/image4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14.jpeg"/><Relationship Id="rId9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80370" y="1907925"/>
            <a:ext cx="8528623" cy="6121352"/>
          </a:xfrm>
        </p:spPr>
        <p:txBody>
          <a:bodyPr/>
          <a:lstStyle/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pic>
        <p:nvPicPr>
          <p:cNvPr id="4" name="Grafik 1" descr="P:\S4D4C\6.4 Comm set up\Logos Projekt\20180226_ZSI_S4D4CLogo\003_ZSI_S4D4CLogo_mitClaim\ZSI_S4D4CLogo_mitClaim_4c_RG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545" y="1764581"/>
            <a:ext cx="8064936" cy="534195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576313" y="468437"/>
            <a:ext cx="11881320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0584053" y="564403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120725" y="1100587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556242" y="1128807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97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are the stakeholders in science diplomacy?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1021" y="2556669"/>
            <a:ext cx="1175320" cy="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CuadroTexto"/>
          <p:cNvSpPr txBox="1"/>
          <p:nvPr/>
        </p:nvSpPr>
        <p:spPr>
          <a:xfrm>
            <a:off x="1944465" y="3520647"/>
            <a:ext cx="38884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Verdana" panose="020B0604030504040204" pitchFamily="34" charset="0"/>
                <a:ea typeface="Verdana" panose="020B0604030504040204" pitchFamily="34" charset="0"/>
              </a:rPr>
              <a:t>States - Governments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Ministries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Embassies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Government departments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Funding agencies for research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81369" y="5412091"/>
            <a:ext cx="981702" cy="88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0120" y="5397657"/>
            <a:ext cx="1006655" cy="91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06365" y="2580714"/>
            <a:ext cx="1142956" cy="92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4 Grupo"/>
          <p:cNvGrpSpPr/>
          <p:nvPr/>
        </p:nvGrpSpPr>
        <p:grpSpPr>
          <a:xfrm>
            <a:off x="2196493" y="5445254"/>
            <a:ext cx="864096" cy="822268"/>
            <a:chOff x="2486305" y="946447"/>
            <a:chExt cx="864096" cy="822268"/>
          </a:xfrm>
        </p:grpSpPr>
        <p:sp>
          <p:nvSpPr>
            <p:cNvPr id="13" name="3 Elipse"/>
            <p:cNvSpPr/>
            <p:nvPr/>
          </p:nvSpPr>
          <p:spPr>
            <a:xfrm>
              <a:off x="2486305" y="946447"/>
              <a:ext cx="864096" cy="82226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3200"/>
            </a:p>
          </p:txBody>
        </p:sp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1043239"/>
              <a:ext cx="432048" cy="595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15 CuadroTexto"/>
          <p:cNvSpPr txBox="1"/>
          <p:nvPr/>
        </p:nvSpPr>
        <p:spPr>
          <a:xfrm>
            <a:off x="576313" y="6371046"/>
            <a:ext cx="409360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</a:rPr>
              <a:t>Scientific Sector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Research councils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Universities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Research centres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Large research infrastructures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Royal academies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Learned societies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</a:rPr>
              <a:t>Individual committed scientists</a:t>
            </a:r>
          </a:p>
        </p:txBody>
      </p:sp>
      <p:sp>
        <p:nvSpPr>
          <p:cNvPr id="16" name="16 CuadroTexto"/>
          <p:cNvSpPr txBox="1"/>
          <p:nvPr/>
        </p:nvSpPr>
        <p:spPr>
          <a:xfrm>
            <a:off x="8785225" y="6371046"/>
            <a:ext cx="352334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Verdana" panose="020B0604030504040204" pitchFamily="34" charset="0"/>
                <a:ea typeface="Verdana" panose="020B0604030504040204" pitchFamily="34" charset="0"/>
              </a:rPr>
              <a:t>Organised Civil Society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Civil associations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NGOs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Patrons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Activists</a:t>
            </a:r>
          </a:p>
        </p:txBody>
      </p:sp>
      <p:sp>
        <p:nvSpPr>
          <p:cNvPr id="17" name="17 CuadroTexto"/>
          <p:cNvSpPr txBox="1"/>
          <p:nvPr/>
        </p:nvSpPr>
        <p:spPr>
          <a:xfrm>
            <a:off x="6694129" y="3520647"/>
            <a:ext cx="466230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Verdana" panose="020B0604030504040204" pitchFamily="34" charset="0"/>
                <a:ea typeface="Verdana" panose="020B0604030504040204" pitchFamily="34" charset="0"/>
              </a:rPr>
              <a:t>International and supranational bodies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Multilateral organisations and 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related institutions</a:t>
            </a:r>
          </a:p>
          <a:p>
            <a:pPr algn="ctr"/>
            <a:endParaRPr lang="en-GB" sz="18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18 CuadroTexto"/>
          <p:cNvSpPr txBox="1"/>
          <p:nvPr/>
        </p:nvSpPr>
        <p:spPr>
          <a:xfrm>
            <a:off x="4999379" y="6371046"/>
            <a:ext cx="34563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latin typeface="Verdana" panose="020B0604030504040204" pitchFamily="34" charset="0"/>
                <a:ea typeface="Verdana" panose="020B0604030504040204" pitchFamily="34" charset="0"/>
              </a:rPr>
              <a:t>Private Sector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Multinationals</a:t>
            </a:r>
          </a:p>
          <a:p>
            <a:pPr algn="ctr"/>
            <a:r>
              <a:rPr lang="en-GB" sz="1800">
                <a:latin typeface="Verdana" panose="020B0604030504040204" pitchFamily="34" charset="0"/>
                <a:ea typeface="Verdana" panose="020B0604030504040204" pitchFamily="34" charset="0"/>
              </a:rPr>
              <a:t>SMEs with international projection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37153" y="8965381"/>
            <a:ext cx="4811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308DFF"/>
                </a:solidFill>
                <a:latin typeface="Verdana"/>
                <a:cs typeface="Verdana"/>
              </a:rPr>
              <a:t>Catalyzing Science Diplomacy: </a:t>
            </a:r>
          </a:p>
          <a:p>
            <a:r>
              <a:rPr lang="en-US" sz="1800" dirty="0">
                <a:solidFill>
                  <a:srgbClr val="308DFF"/>
                </a:solidFill>
                <a:latin typeface="Verdana"/>
                <a:cs typeface="Verdana"/>
              </a:rPr>
              <a:t>A Report on Science Diplomat Networks </a:t>
            </a:r>
          </a:p>
        </p:txBody>
      </p:sp>
    </p:spTree>
    <p:extLst>
      <p:ext uri="{BB962C8B-B14F-4D97-AF65-F5344CB8AC3E}">
        <p14:creationId xmlns:p14="http://schemas.microsoft.com/office/powerpoint/2010/main" val="108055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kind of networks do they shape?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1440409" y="2844701"/>
            <a:ext cx="108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>
                <a:latin typeface="Verdana" panose="020B0604030504040204" pitchFamily="34" charset="0"/>
                <a:ea typeface="Verdana" panose="020B0604030504040204" pitchFamily="34" charset="0"/>
              </a:rPr>
              <a:t>Local</a:t>
            </a:r>
          </a:p>
        </p:txBody>
      </p:sp>
      <p:cxnSp>
        <p:nvCxnSpPr>
          <p:cNvPr id="11" name="4 Conector recto"/>
          <p:cNvCxnSpPr/>
          <p:nvPr/>
        </p:nvCxnSpPr>
        <p:spPr>
          <a:xfrm>
            <a:off x="3417564" y="2752368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5 Grupo"/>
          <p:cNvGrpSpPr/>
          <p:nvPr/>
        </p:nvGrpSpPr>
        <p:grpSpPr>
          <a:xfrm>
            <a:off x="3606562" y="2752368"/>
            <a:ext cx="2154327" cy="4968552"/>
            <a:chOff x="1769601" y="836712"/>
            <a:chExt cx="2154327" cy="4968552"/>
          </a:xfrm>
        </p:grpSpPr>
        <p:sp>
          <p:nvSpPr>
            <p:cNvPr id="14" name="10 CuadroTexto"/>
            <p:cNvSpPr txBox="1"/>
            <p:nvPr/>
          </p:nvSpPr>
          <p:spPr>
            <a:xfrm>
              <a:off x="1813045" y="929045"/>
              <a:ext cx="1637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err="1">
                  <a:latin typeface="Verdana" panose="020B0604030504040204" pitchFamily="34" charset="0"/>
                  <a:ea typeface="Verdana" panose="020B0604030504040204" pitchFamily="34" charset="0"/>
                </a:rPr>
                <a:t>National</a:t>
              </a:r>
              <a:endParaRPr lang="es-ES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15" name="13 Conector recto"/>
            <p:cNvCxnSpPr/>
            <p:nvPr/>
          </p:nvCxnSpPr>
          <p:spPr>
            <a:xfrm>
              <a:off x="3923928" y="836712"/>
              <a:ext cx="0" cy="49685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7194" y="1562604"/>
              <a:ext cx="1294812" cy="1057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7194" y="2981326"/>
              <a:ext cx="1353654" cy="374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9601" y="5229200"/>
              <a:ext cx="1550119" cy="409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8" descr="Scientific Malaysian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583" y="4487533"/>
              <a:ext cx="1621620" cy="341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15 Grupo"/>
          <p:cNvGrpSpPr/>
          <p:nvPr/>
        </p:nvGrpSpPr>
        <p:grpSpPr>
          <a:xfrm>
            <a:off x="6048921" y="2752368"/>
            <a:ext cx="2847679" cy="4968552"/>
            <a:chOff x="3452513" y="836712"/>
            <a:chExt cx="2847679" cy="4968552"/>
          </a:xfrm>
        </p:grpSpPr>
        <p:sp>
          <p:nvSpPr>
            <p:cNvPr id="21" name="11 CuadroTexto"/>
            <p:cNvSpPr txBox="1"/>
            <p:nvPr/>
          </p:nvSpPr>
          <p:spPr>
            <a:xfrm>
              <a:off x="3452513" y="929045"/>
              <a:ext cx="24811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International</a:t>
              </a:r>
            </a:p>
          </p:txBody>
        </p:sp>
        <p:cxnSp>
          <p:nvCxnSpPr>
            <p:cNvPr id="26" name="14 Conector recto"/>
            <p:cNvCxnSpPr/>
            <p:nvPr/>
          </p:nvCxnSpPr>
          <p:spPr>
            <a:xfrm>
              <a:off x="6300192" y="836712"/>
              <a:ext cx="0" cy="49685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949" y="1562603"/>
              <a:ext cx="857250" cy="7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981" y="3659764"/>
              <a:ext cx="1959187" cy="677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0951" y="2757536"/>
              <a:ext cx="2259247" cy="598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5712" y="4661002"/>
              <a:ext cx="1609725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16 Grupo"/>
          <p:cNvGrpSpPr/>
          <p:nvPr/>
        </p:nvGrpSpPr>
        <p:grpSpPr>
          <a:xfrm>
            <a:off x="8947005" y="2844701"/>
            <a:ext cx="2607956" cy="1500332"/>
            <a:chOff x="6372935" y="929045"/>
            <a:chExt cx="2607956" cy="1500332"/>
          </a:xfrm>
        </p:grpSpPr>
        <p:sp>
          <p:nvSpPr>
            <p:cNvPr id="32" name="12 CuadroTexto"/>
            <p:cNvSpPr txBox="1"/>
            <p:nvPr/>
          </p:nvSpPr>
          <p:spPr>
            <a:xfrm>
              <a:off x="6372935" y="929045"/>
              <a:ext cx="26079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err="1">
                  <a:latin typeface="Verdana" panose="020B0604030504040204" pitchFamily="34" charset="0"/>
                  <a:ea typeface="Verdana" panose="020B0604030504040204" pitchFamily="34" charset="0"/>
                </a:rPr>
                <a:t>Supranational</a:t>
              </a:r>
              <a:endParaRPr lang="es-ES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0784" y="1429252"/>
              <a:ext cx="1647825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8137153" y="8965381"/>
            <a:ext cx="4811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308DFF"/>
                </a:solidFill>
                <a:latin typeface="Verdana"/>
                <a:cs typeface="Verdana"/>
              </a:rPr>
              <a:t>Catalyzing Science Diplomacy: </a:t>
            </a:r>
          </a:p>
          <a:p>
            <a:r>
              <a:rPr lang="en-US" sz="1800" dirty="0">
                <a:solidFill>
                  <a:srgbClr val="308DFF"/>
                </a:solidFill>
                <a:latin typeface="Verdana"/>
                <a:cs typeface="Verdana"/>
              </a:rPr>
              <a:t>A Report on Science Diplomat Networks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2337" y="3492773"/>
            <a:ext cx="240026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3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780075" y="1764581"/>
            <a:ext cx="11533542" cy="6049344"/>
          </a:xfrm>
        </p:spPr>
        <p:txBody>
          <a:bodyPr/>
          <a:lstStyle/>
          <a:p>
            <a:r>
              <a:rPr lang="en-GB" dirty="0"/>
              <a:t>Science, diplomacy and policy need ‘knowledge brokers’</a:t>
            </a:r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5C4BB20E-2F8B-476D-B271-ABE4D55CC2D9}"/>
              </a:ext>
            </a:extLst>
          </p:cNvPr>
          <p:cNvGrpSpPr>
            <a:grpSpLocks noChangeAspect="1"/>
          </p:cNvGrpSpPr>
          <p:nvPr/>
        </p:nvGrpSpPr>
        <p:grpSpPr>
          <a:xfrm>
            <a:off x="4320729" y="2556669"/>
            <a:ext cx="4697034" cy="1694172"/>
            <a:chOff x="6683276" y="-486064"/>
            <a:chExt cx="3051237" cy="1100551"/>
          </a:xfrm>
        </p:grpSpPr>
        <p:pic>
          <p:nvPicPr>
            <p:cNvPr id="7" name="Picture 20" descr="ë¨ì ë´ì ì§ê¸ ë³µìµ ìì, ë³µìµ ìì, ë´ì, ì ìë PNG Image and Clipart">
              <a:extLst>
                <a:ext uri="{FF2B5EF4-FFF2-40B4-BE49-F238E27FC236}">
                  <a16:creationId xmlns:a16="http://schemas.microsoft.com/office/drawing/2014/main" id="{5C1E15AB-7F22-4EBD-A232-16789A2C2F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700770" y="-298955"/>
              <a:ext cx="1005631" cy="817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4" descr="ì¤í ì ë¬¸ê°, ë²¡í°, ìì½, ì¹­ë íë¼ì¤í¬Â PNG ë° ë²¡í°">
              <a:extLst>
                <a:ext uri="{FF2B5EF4-FFF2-40B4-BE49-F238E27FC236}">
                  <a16:creationId xmlns:a16="http://schemas.microsoft.com/office/drawing/2014/main" id="{D74BD94F-E54B-4550-A906-A75A723CBB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7913" y="-486064"/>
              <a:ext cx="1086600" cy="1086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6" descr="íë¯¸ê²½ ê¸°ë¡ì ë³´ë©´ ì ë¬¸ê°, ë²¡í°, ê¸°ë¡, ì ë¬¸ê°Â PNG ë° ë²¡í°">
              <a:extLst>
                <a:ext uri="{FF2B5EF4-FFF2-40B4-BE49-F238E27FC236}">
                  <a16:creationId xmlns:a16="http://schemas.microsoft.com/office/drawing/2014/main" id="{5E08DE29-A817-4634-BD9C-CB83449A9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3276" y="-345733"/>
              <a:ext cx="958745" cy="960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 flipH="1">
            <a:off x="1080369" y="5049654"/>
            <a:ext cx="1398703" cy="3168349"/>
            <a:chOff x="4413069" y="674182"/>
            <a:chExt cx="1050449" cy="2379482"/>
          </a:xfrm>
        </p:grpSpPr>
        <p:pic>
          <p:nvPicPr>
            <p:cNvPr id="11" name="Picture 2" descr="Image result for clipart politician">
              <a:extLst>
                <a:ext uri="{FF2B5EF4-FFF2-40B4-BE49-F238E27FC236}">
                  <a16:creationId xmlns:a16="http://schemas.microsoft.com/office/drawing/2014/main" id="{73CD44F2-D583-45DB-B1F1-7C43828F95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4413069" y="1918002"/>
              <a:ext cx="1050449" cy="1135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Image result for clipart politician">
              <a:extLst>
                <a:ext uri="{FF2B5EF4-FFF2-40B4-BE49-F238E27FC236}">
                  <a16:creationId xmlns:a16="http://schemas.microsoft.com/office/drawing/2014/main" id="{A64AA0E3-AD1A-4805-AD7A-12404645AD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45620" y="674182"/>
              <a:ext cx="896806" cy="1135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3016201" y="4348484"/>
            <a:ext cx="6921152" cy="1996229"/>
            <a:chOff x="1107232" y="2412503"/>
            <a:chExt cx="6921152" cy="1996229"/>
          </a:xfrm>
        </p:grpSpPr>
        <p:pic>
          <p:nvPicPr>
            <p:cNvPr id="14" name="Picture 8" descr="ë§í ë¨ì± êµì¬, êµì¬, ë¨ì, ì ìë PNG Image and Clipart">
              <a:extLst>
                <a:ext uri="{FF2B5EF4-FFF2-40B4-BE49-F238E27FC236}">
                  <a16:creationId xmlns:a16="http://schemas.microsoft.com/office/drawing/2014/main" id="{E1A1995F-BD6C-471F-9B93-576E3D748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1607" y="2780928"/>
              <a:ext cx="1950553" cy="143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A6A6655-82C4-4DFC-8467-02371675E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7576" y="2780928"/>
              <a:ext cx="1439556" cy="1627804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>
              <a:off x="1107232" y="2412503"/>
              <a:ext cx="864096" cy="720080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0800000" flipH="1">
              <a:off x="1259632" y="2564903"/>
              <a:ext cx="864096" cy="720080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083896" y="2700536"/>
              <a:ext cx="864096" cy="720080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>
              <a:off x="7164288" y="2420888"/>
              <a:ext cx="864096" cy="720080"/>
            </a:xfrm>
            <a:prstGeom prst="straightConnector1">
              <a:avLst/>
            </a:prstGeom>
            <a:ln w="76200" cmpd="sng"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3024585" y="6718032"/>
            <a:ext cx="33346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latin typeface="Verdana"/>
                <a:cs typeface="Verdana"/>
              </a:rPr>
              <a:t>Policy officers</a:t>
            </a:r>
          </a:p>
          <a:p>
            <a:pPr algn="r"/>
            <a:r>
              <a:rPr lang="en-US" sz="1800" dirty="0">
                <a:latin typeface="Verdana"/>
                <a:cs typeface="Verdana"/>
              </a:rPr>
              <a:t>Policy regulators</a:t>
            </a:r>
          </a:p>
          <a:p>
            <a:pPr algn="r"/>
            <a:r>
              <a:rPr lang="en-US" sz="1800" dirty="0">
                <a:latin typeface="Verdana"/>
                <a:cs typeface="Verdana"/>
              </a:rPr>
              <a:t>Public policy managers</a:t>
            </a:r>
          </a:p>
          <a:p>
            <a:pPr algn="r"/>
            <a:r>
              <a:rPr lang="en-US" sz="1800" dirty="0">
                <a:latin typeface="Verdana"/>
                <a:cs typeface="Verdana"/>
              </a:rPr>
              <a:t>Science consultants</a:t>
            </a:r>
          </a:p>
          <a:p>
            <a:pPr algn="r"/>
            <a:r>
              <a:rPr lang="en-US" sz="1800" dirty="0">
                <a:latin typeface="Verdana"/>
                <a:cs typeface="Verdana"/>
              </a:rPr>
              <a:t>Institutional officers</a:t>
            </a:r>
          </a:p>
          <a:p>
            <a:pPr algn="r"/>
            <a:r>
              <a:rPr lang="en-US" sz="1800" dirty="0">
                <a:latin typeface="Verdana"/>
                <a:cs typeface="Verdana"/>
              </a:rPr>
              <a:t>Science advisers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993" y="6718032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Science diplomats</a:t>
            </a:r>
          </a:p>
          <a:p>
            <a:r>
              <a:rPr lang="en-US" sz="1800" dirty="0">
                <a:latin typeface="Verdana"/>
                <a:cs typeface="Verdana"/>
              </a:rPr>
              <a:t>Science counselors</a:t>
            </a:r>
          </a:p>
          <a:p>
            <a:r>
              <a:rPr lang="en-US" sz="1800" dirty="0">
                <a:latin typeface="Verdana"/>
                <a:cs typeface="Verdana"/>
              </a:rPr>
              <a:t>Science attachés</a:t>
            </a:r>
          </a:p>
          <a:p>
            <a:r>
              <a:rPr lang="en-US" sz="1800" dirty="0">
                <a:latin typeface="Verdana"/>
                <a:cs typeface="Verdana"/>
              </a:rPr>
              <a:t>S&amp;T delegates</a:t>
            </a:r>
          </a:p>
          <a:p>
            <a:r>
              <a:rPr lang="en-US" sz="1800" dirty="0">
                <a:latin typeface="Verdana"/>
                <a:cs typeface="Verdana"/>
              </a:rPr>
              <a:t>Institutional managers</a:t>
            </a:r>
          </a:p>
          <a:p>
            <a:r>
              <a:rPr lang="en-US" sz="1800" dirty="0">
                <a:latin typeface="Verdana"/>
                <a:cs typeface="Verdana"/>
              </a:rPr>
              <a:t>Science advisers</a:t>
            </a:r>
          </a:p>
        </p:txBody>
      </p:sp>
      <p:pic>
        <p:nvPicPr>
          <p:cNvPr id="22" name="Picture 21" descr="diplomats2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1015" y="5436989"/>
            <a:ext cx="217858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2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What skills are needed in science diplomacy?</a:t>
            </a:r>
          </a:p>
        </p:txBody>
      </p:sp>
      <p:pic>
        <p:nvPicPr>
          <p:cNvPr id="5" name="Picture 4" descr="Figure skills science diplomat (Open Doors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305" y="2700685"/>
            <a:ext cx="6354249" cy="58326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29041" y="2772693"/>
            <a:ext cx="55446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/>
                <a:cs typeface="Verdana"/>
              </a:rPr>
              <a:t>As per identified by our </a:t>
            </a:r>
          </a:p>
          <a:p>
            <a:r>
              <a:rPr lang="en-GB" dirty="0">
                <a:latin typeface="Verdana"/>
                <a:cs typeface="Verdana"/>
              </a:rPr>
              <a:t>Open Doors Programme fellows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01049" y="5220965"/>
            <a:ext cx="55446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>
                <a:solidFill>
                  <a:srgbClr val="308DFF"/>
                </a:solidFill>
              </a:rPr>
              <a:t>Gluckman P. “Policy: the art of science advice to government”, </a:t>
            </a:r>
            <a:r>
              <a:rPr lang="en-GB" sz="2000" i="1">
                <a:solidFill>
                  <a:srgbClr val="308DFF"/>
                </a:solidFill>
              </a:rPr>
              <a:t>Nature </a:t>
            </a:r>
            <a:r>
              <a:rPr lang="en-GB" sz="2000">
                <a:solidFill>
                  <a:srgbClr val="308DFF"/>
                </a:solidFill>
              </a:rPr>
              <a:t>2014</a:t>
            </a:r>
          </a:p>
          <a:p>
            <a:endParaRPr lang="en-GB" sz="2000">
              <a:solidFill>
                <a:srgbClr val="308DFF"/>
              </a:solidFill>
            </a:endParaRPr>
          </a:p>
          <a:p>
            <a:endParaRPr lang="en-GB" sz="2000">
              <a:solidFill>
                <a:srgbClr val="308DFF"/>
              </a:solidFill>
            </a:endParaRPr>
          </a:p>
          <a:p>
            <a:r>
              <a:rPr lang="en-GB" sz="2000">
                <a:solidFill>
                  <a:srgbClr val="308DFF"/>
                </a:solidFill>
              </a:rPr>
              <a:t>Grimes RW, Maxton JK, Williams RE. “Providing international science advice: challenges and checklists”, Science &amp; Diplomacy, 2017</a:t>
            </a:r>
          </a:p>
          <a:p>
            <a:endParaRPr lang="en-GB" sz="2000">
              <a:solidFill>
                <a:srgbClr val="308DFF"/>
              </a:solidFill>
            </a:endParaRPr>
          </a:p>
          <a:p>
            <a:endParaRPr lang="en-GB" sz="2000">
              <a:solidFill>
                <a:srgbClr val="308DFF"/>
              </a:solidFill>
            </a:endParaRPr>
          </a:p>
          <a:p>
            <a:r>
              <a:rPr lang="en-GB" sz="2000">
                <a:solidFill>
                  <a:srgbClr val="308DFF"/>
                </a:solidFill>
              </a:rPr>
              <a:t>Tyler C &amp; Akerlof A. “Three secrets for survival in science advice”, </a:t>
            </a:r>
            <a:r>
              <a:rPr lang="en-GB" sz="2000" i="1">
                <a:solidFill>
                  <a:srgbClr val="308DFF"/>
                </a:solidFill>
              </a:rPr>
              <a:t>Nature</a:t>
            </a:r>
            <a:r>
              <a:rPr lang="en-GB" sz="2000">
                <a:solidFill>
                  <a:srgbClr val="308DFF"/>
                </a:solidFill>
              </a:rPr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137642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80370" y="1907925"/>
            <a:ext cx="8528623" cy="6121352"/>
          </a:xfrm>
        </p:spPr>
        <p:txBody>
          <a:bodyPr/>
          <a:lstStyle/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pic>
        <p:nvPicPr>
          <p:cNvPr id="4" name="Grafik 1" descr="P:\S4D4C\6.4 Comm set up\Logos Projekt\20180226_ZSI_S4D4CLogo\003_ZSI_S4D4CLogo_mitClaim\ZSI_S4D4CLogo_mitClaim_4c_RG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545" y="1764581"/>
            <a:ext cx="8064936" cy="534195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576313" y="468437"/>
            <a:ext cx="11881320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0584053" y="564403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120725" y="1100587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556242" y="1128807"/>
            <a:ext cx="1846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00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080370" y="1907925"/>
            <a:ext cx="10801199" cy="6625408"/>
          </a:xfrm>
        </p:spPr>
        <p:txBody>
          <a:bodyPr/>
          <a:lstStyle/>
          <a:p>
            <a:pPr>
              <a:lnSpc>
                <a:spcPct val="130000"/>
              </a:lnSpc>
            </a:pPr>
            <a:endParaRPr lang="en-GB" sz="4400" dirty="0"/>
          </a:p>
          <a:p>
            <a:pPr>
              <a:lnSpc>
                <a:spcPct val="130000"/>
              </a:lnSpc>
            </a:pPr>
            <a:r>
              <a:rPr lang="en-GB" sz="4800" dirty="0"/>
              <a:t>What is science diplomacy?</a:t>
            </a:r>
          </a:p>
          <a:p>
            <a:pPr>
              <a:lnSpc>
                <a:spcPct val="130000"/>
              </a:lnSpc>
            </a:pPr>
            <a:r>
              <a:rPr lang="en-GB" sz="4800" dirty="0"/>
              <a:t>An icebreaker session</a:t>
            </a:r>
          </a:p>
          <a:p>
            <a:r>
              <a:rPr lang="en-US" sz="3600" dirty="0"/>
              <a:t> </a:t>
            </a:r>
            <a:endParaRPr lang="en-GB" dirty="0"/>
          </a:p>
          <a:p>
            <a:endParaRPr lang="de-DE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26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0443" y="5508996"/>
            <a:ext cx="3066910" cy="216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361" y="3141678"/>
            <a:ext cx="3760901" cy="2114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3.bp.blogspot.com/-VZqpLi2uRIk/VPRbQ_yslNI/AAAAAAAAHss/X1zbijxfE-o/s1600/sonar-epidemi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1208" y="3132733"/>
            <a:ext cx="3360677" cy="216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01" y="3132733"/>
            <a:ext cx="3575680" cy="21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http://www.e2energiaeficiente.com/wp-content/uploads/2014/12/sostenibilidad-energetica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4345" y="5508997"/>
            <a:ext cx="2682268" cy="219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http://www.monografias.com/trabajos104/de-biodiversidad/image00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1743" y="5508997"/>
            <a:ext cx="2197858" cy="216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080369" y="1907925"/>
            <a:ext cx="10729192" cy="6049344"/>
          </a:xfrm>
        </p:spPr>
        <p:txBody>
          <a:bodyPr/>
          <a:lstStyle/>
          <a:p>
            <a:r>
              <a:rPr lang="en-GB" dirty="0"/>
              <a:t>The world we live in and our global challenges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9013" y="5508997"/>
            <a:ext cx="313998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26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1843" y="3231352"/>
            <a:ext cx="2192252" cy="162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2 Rectángulo redondeado"/>
          <p:cNvSpPr/>
          <p:nvPr/>
        </p:nvSpPr>
        <p:spPr>
          <a:xfrm>
            <a:off x="3024585" y="2268637"/>
            <a:ext cx="7039802" cy="534669"/>
          </a:xfrm>
          <a:prstGeom prst="round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Globalisation and digital revolution</a:t>
            </a:r>
          </a:p>
        </p:txBody>
      </p:sp>
      <p:cxnSp>
        <p:nvCxnSpPr>
          <p:cNvPr id="8" name="14 Conector angular"/>
          <p:cNvCxnSpPr/>
          <p:nvPr/>
        </p:nvCxnSpPr>
        <p:spPr>
          <a:xfrm rot="10800000" flipV="1">
            <a:off x="3935111" y="4046137"/>
            <a:ext cx="1369362" cy="708434"/>
          </a:xfrm>
          <a:prstGeom prst="bentConnector2">
            <a:avLst/>
          </a:prstGeom>
          <a:ln w="38100">
            <a:solidFill>
              <a:srgbClr val="F4B51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16 Conector angular"/>
          <p:cNvCxnSpPr>
            <a:stCxn id="5" idx="3"/>
          </p:cNvCxnSpPr>
          <p:nvPr/>
        </p:nvCxnSpPr>
        <p:spPr>
          <a:xfrm>
            <a:off x="7624095" y="4046139"/>
            <a:ext cx="1875247" cy="708432"/>
          </a:xfrm>
          <a:prstGeom prst="bentConnector2">
            <a:avLst/>
          </a:prstGeom>
          <a:ln w="38100">
            <a:solidFill>
              <a:srgbClr val="308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9 CuadroTexto"/>
          <p:cNvSpPr txBox="1"/>
          <p:nvPr/>
        </p:nvSpPr>
        <p:spPr>
          <a:xfrm>
            <a:off x="4589356" y="7140172"/>
            <a:ext cx="4036047" cy="117570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Global</a:t>
            </a:r>
          </a:p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lang="en-GB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Challenges</a:t>
            </a:r>
            <a:endParaRPr kumimoji="0" lang="en-GB" sz="3200" b="1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1" name="20 Conector angular"/>
          <p:cNvCxnSpPr>
            <a:endCxn id="10" idx="1"/>
          </p:cNvCxnSpPr>
          <p:nvPr/>
        </p:nvCxnSpPr>
        <p:spPr>
          <a:xfrm rot="16200000" flipH="1">
            <a:off x="3658825" y="6797493"/>
            <a:ext cx="1206817" cy="654245"/>
          </a:xfrm>
          <a:prstGeom prst="bentConnector2">
            <a:avLst/>
          </a:prstGeom>
          <a:ln w="38100">
            <a:solidFill>
              <a:srgbClr val="F4B51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21 Conector angular"/>
          <p:cNvCxnSpPr>
            <a:endCxn id="10" idx="3"/>
          </p:cNvCxnSpPr>
          <p:nvPr/>
        </p:nvCxnSpPr>
        <p:spPr>
          <a:xfrm rot="5400000">
            <a:off x="8458965" y="6687647"/>
            <a:ext cx="1206817" cy="873939"/>
          </a:xfrm>
          <a:prstGeom prst="bentConnector2">
            <a:avLst/>
          </a:prstGeom>
          <a:ln w="38100">
            <a:solidFill>
              <a:srgbClr val="308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3 CuadroTexto"/>
          <p:cNvSpPr txBox="1"/>
          <p:nvPr/>
        </p:nvSpPr>
        <p:spPr>
          <a:xfrm>
            <a:off x="1128060" y="4716909"/>
            <a:ext cx="5640941" cy="176663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endParaRPr kumimoji="0" lang="en-GB" sz="3200" b="1" i="0" u="none" strike="noStrike" kern="1200" cap="none" spc="0" normalizeH="0" noProof="0" dirty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global magnets for talent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Highly competitive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be open and collaborative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noProof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Publish or perish and need for knowledge transfer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8 CuadroTexto"/>
          <p:cNvSpPr txBox="1"/>
          <p:nvPr/>
        </p:nvSpPr>
        <p:spPr>
          <a:xfrm>
            <a:off x="6855884" y="4788917"/>
            <a:ext cx="5277435" cy="176663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308D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Diplomacy</a:t>
            </a:r>
            <a:endParaRPr kumimoji="0" lang="en-GB" sz="3200" b="1" i="0" u="none" strike="noStrike" kern="1200" cap="none" spc="0" normalizeH="0" noProof="0" dirty="0">
              <a:ln>
                <a:noFill/>
              </a:ln>
              <a:solidFill>
                <a:srgbClr val="308D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baseline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international power structures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Multiple actors in public diplomacy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for more openness and transparency</a:t>
            </a:r>
          </a:p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Soft power and intangible values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8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 and diplomacy are two different worlds</a:t>
            </a:r>
          </a:p>
        </p:txBody>
      </p:sp>
      <p:graphicFrame>
        <p:nvGraphicFramePr>
          <p:cNvPr id="14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763773"/>
              </p:ext>
            </p:extLst>
          </p:nvPr>
        </p:nvGraphicFramePr>
        <p:xfrm>
          <a:off x="2160489" y="3060725"/>
          <a:ext cx="7920880" cy="313213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4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000" noProof="0" dirty="0">
                          <a:solidFill>
                            <a:srgbClr val="F4B51D"/>
                          </a:solidFill>
                          <a:latin typeface="Verdana"/>
                          <a:cs typeface="Verdana"/>
                        </a:rPr>
                        <a:t>Scientists</a:t>
                      </a:r>
                      <a:endParaRPr lang="en-GB" sz="2000" noProof="0" dirty="0">
                        <a:solidFill>
                          <a:srgbClr val="F4B51D"/>
                        </a:solidFill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2000" noProof="0" dirty="0">
                          <a:solidFill>
                            <a:srgbClr val="308DFF"/>
                          </a:solidFill>
                          <a:latin typeface="Verdana"/>
                          <a:cs typeface="Verdana"/>
                        </a:rPr>
                        <a:t>Diplomats</a:t>
                      </a:r>
                      <a:endParaRPr lang="en-GB" sz="2000" noProof="0" dirty="0">
                        <a:solidFill>
                          <a:srgbClr val="308DFF"/>
                        </a:solidFill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13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Unleash</a:t>
                      </a:r>
                      <a:r>
                        <a:rPr lang="en-GB" sz="1600" baseline="0" noProof="0">
                          <a:latin typeface="Verdana"/>
                          <a:cs typeface="Verdana"/>
                        </a:rPr>
                        <a:t> new powers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Seek</a:t>
                      </a:r>
                      <a:r>
                        <a:rPr lang="en-GB" sz="1600" baseline="0" noProof="0">
                          <a:latin typeface="Verdana"/>
                          <a:cs typeface="Verdana"/>
                        </a:rPr>
                        <a:t> stability and power equilibrium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613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Creativeness and improvisation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Strict protocol, rules and norms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13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Risk-tolerant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 dirty="0">
                          <a:latin typeface="Verdana"/>
                          <a:cs typeface="Verdana"/>
                        </a:rPr>
                        <a:t>Risk-adverse</a:t>
                      </a:r>
                      <a:endParaRPr lang="en-GB" sz="1600" noProof="0" dirty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613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Theory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>
                          <a:latin typeface="Verdana"/>
                          <a:cs typeface="Verdana"/>
                        </a:rPr>
                        <a:t>Practice</a:t>
                      </a:r>
                      <a:endParaRPr lang="en-GB" sz="1600" noProof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613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 dirty="0">
                          <a:latin typeface="Verdana"/>
                          <a:cs typeface="Verdana"/>
                        </a:rPr>
                        <a:t>Facts, evidence and data</a:t>
                      </a:r>
                      <a:endParaRPr lang="en-GB" sz="1600" noProof="0" dirty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600" noProof="0" dirty="0">
                          <a:latin typeface="Verdana"/>
                          <a:ea typeface="+mn-ea"/>
                          <a:cs typeface="Verdana"/>
                        </a:rPr>
                        <a:t>Persuasion,</a:t>
                      </a:r>
                      <a:r>
                        <a:rPr lang="en-GB" sz="1600" baseline="0" noProof="0" dirty="0">
                          <a:latin typeface="Verdana"/>
                          <a:ea typeface="+mn-ea"/>
                          <a:cs typeface="Verdana"/>
                        </a:rPr>
                        <a:t> influence and politics</a:t>
                      </a:r>
                      <a:endParaRPr lang="en-GB" sz="1600" noProof="0" dirty="0">
                        <a:latin typeface="Verdana"/>
                        <a:ea typeface="Verdana" panose="020B0604030504040204" pitchFamily="34" charset="0"/>
                        <a:cs typeface="Verdan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7 Rectángulo"/>
          <p:cNvSpPr/>
          <p:nvPr/>
        </p:nvSpPr>
        <p:spPr>
          <a:xfrm>
            <a:off x="1152377" y="6229077"/>
            <a:ext cx="9865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r" defTabSz="914400">
              <a:defRPr/>
            </a:pPr>
            <a:r>
              <a:rPr lang="en-GB" sz="1600" dirty="0">
                <a:solidFill>
                  <a:prstClr val="black"/>
                </a:solidFill>
                <a:latin typeface="Verdana"/>
                <a:cs typeface="Verdana"/>
              </a:rPr>
              <a:t>Copeland D, “Science Diplomacy for the Age of Globalization” </a:t>
            </a:r>
            <a:r>
              <a:rPr lang="en-GB" sz="1600" i="1" dirty="0">
                <a:solidFill>
                  <a:prstClr val="black"/>
                </a:solidFill>
                <a:latin typeface="Verdana"/>
                <a:cs typeface="Verdana"/>
              </a:rPr>
              <a:t>Guerrilla Diplomacy </a:t>
            </a:r>
            <a:r>
              <a:rPr lang="en-GB" sz="1600" dirty="0">
                <a:solidFill>
                  <a:prstClr val="black"/>
                </a:solidFill>
                <a:latin typeface="Verdana"/>
                <a:cs typeface="Verdana"/>
              </a:rPr>
              <a:t>2016</a:t>
            </a:r>
            <a:endParaRPr lang="en-GB" sz="1600" i="1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pic>
        <p:nvPicPr>
          <p:cNvPr id="20" name="Picture 19" descr="diplomat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401" y="3564781"/>
            <a:ext cx="2121255" cy="266429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64345" y="7525221"/>
            <a:ext cx="11449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“Scientists and diplomats are two strange bed-fellows!”</a:t>
            </a:r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5C4BB20E-2F8B-476D-B271-ABE4D55CC2D9}"/>
              </a:ext>
            </a:extLst>
          </p:cNvPr>
          <p:cNvGrpSpPr>
            <a:grpSpLocks noChangeAspect="1"/>
          </p:cNvGrpSpPr>
          <p:nvPr/>
        </p:nvGrpSpPr>
        <p:grpSpPr>
          <a:xfrm>
            <a:off x="108373" y="3492773"/>
            <a:ext cx="2159846" cy="2771073"/>
            <a:chOff x="6748966" y="-345733"/>
            <a:chExt cx="1403056" cy="1800114"/>
          </a:xfrm>
        </p:grpSpPr>
        <p:pic>
          <p:nvPicPr>
            <p:cNvPr id="23" name="Picture 20" descr="ë¨ì ë´ì ì§ê¸ ë³µìµ ìì, ë³µìµ ìì, ë´ì, ì ìë PNG Image and Clipart">
              <a:extLst>
                <a:ext uri="{FF2B5EF4-FFF2-40B4-BE49-F238E27FC236}">
                  <a16:creationId xmlns:a16="http://schemas.microsoft.com/office/drawing/2014/main" id="{5C1E15AB-7F22-4EBD-A232-16789A2C2F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48966" y="636585"/>
              <a:ext cx="1005631" cy="817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6" descr="íë¯¸ê²½ ê¸°ë¡ì ë³´ë©´ ì ë¬¸ê°, ë²¡í°, ê¸°ë¡, ì ë¬¸ê°Â PNG ë° ë²¡í°">
              <a:extLst>
                <a:ext uri="{FF2B5EF4-FFF2-40B4-BE49-F238E27FC236}">
                  <a16:creationId xmlns:a16="http://schemas.microsoft.com/office/drawing/2014/main" id="{5E08DE29-A817-4634-BD9C-CB83449A9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3277" y="-345733"/>
              <a:ext cx="958745" cy="960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762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pic>
        <p:nvPicPr>
          <p:cNvPr id="7" name="Picture 6" descr="Screen Shot 2016-03-05 at 01.01.2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1289" y="4701228"/>
            <a:ext cx="2520280" cy="3574434"/>
          </a:xfrm>
          <a:prstGeom prst="rect">
            <a:avLst/>
          </a:prstGeom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science diplomacy?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80369" y="4612377"/>
            <a:ext cx="8064896" cy="13849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“The use of scientific collaborations</a:t>
            </a:r>
            <a:r>
              <a:rPr kumimoji="0" lang="en-US" sz="20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 as a soft-power tool among nations to address common problems and to build constructive international partnerships.”</a:t>
            </a:r>
          </a:p>
          <a:p>
            <a:pPr marR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lang="en-US" sz="2000" baseline="0" dirty="0">
                <a:solidFill>
                  <a:srgbClr val="000000"/>
                </a:solidFill>
                <a:latin typeface="Verdana"/>
                <a:cs typeface="Verdana"/>
              </a:rPr>
              <a:t>- The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Royal Society and AAAS, 2010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80369" y="6501428"/>
            <a:ext cx="8064896" cy="1959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aseline="30000" dirty="0">
                <a:latin typeface="Verdana"/>
                <a:cs typeface="Verdana"/>
              </a:rPr>
              <a:t>“SD is an umbrella term that attracts and glues together different understandings at the intersection of international relations and science policy or one that might emphasize some aspects vis-à-vis others.”</a:t>
            </a:r>
          </a:p>
          <a:p>
            <a:pPr algn="r"/>
            <a:r>
              <a:rPr lang="en-US" sz="2800" baseline="30000" dirty="0">
                <a:latin typeface="Verdana"/>
                <a:cs typeface="Verdana"/>
              </a:rPr>
              <a:t>- Tim </a:t>
            </a:r>
            <a:r>
              <a:rPr lang="en-US" sz="2800" baseline="30000" dirty="0" err="1">
                <a:latin typeface="Verdana"/>
                <a:cs typeface="Verdana"/>
              </a:rPr>
              <a:t>Flink</a:t>
            </a:r>
            <a:r>
              <a:rPr lang="en-US" sz="2800" baseline="30000" dirty="0">
                <a:latin typeface="Verdana"/>
                <a:cs typeface="Verdana"/>
              </a:rPr>
              <a:t> &amp; Nicolas </a:t>
            </a:r>
            <a:r>
              <a:rPr lang="en-US" sz="2800" baseline="30000" dirty="0" err="1">
                <a:latin typeface="Verdana"/>
                <a:cs typeface="Verdana"/>
              </a:rPr>
              <a:t>Rüffin</a:t>
            </a:r>
            <a:endParaRPr lang="en-US" sz="2800" baseline="30000" dirty="0">
              <a:latin typeface="Verdana"/>
              <a:cs typeface="Verdana"/>
            </a:endParaRPr>
          </a:p>
          <a:p>
            <a:pPr algn="r"/>
            <a:r>
              <a:rPr lang="en-US" sz="2800" i="1" baseline="30000" dirty="0">
                <a:latin typeface="Verdana"/>
                <a:cs typeface="Verdana"/>
              </a:rPr>
              <a:t>The current state of the art of science diplomacy</a:t>
            </a:r>
            <a:r>
              <a:rPr lang="en-US" sz="2800" baseline="30000" dirty="0">
                <a:latin typeface="Verdana"/>
                <a:cs typeface="Verdana"/>
              </a:rPr>
              <a:t>, 2019</a:t>
            </a: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80369" y="2916709"/>
            <a:ext cx="10801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There is not a single definition! </a:t>
            </a:r>
          </a:p>
          <a:p>
            <a:r>
              <a:rPr lang="en-US" dirty="0">
                <a:latin typeface="Verdana"/>
                <a:cs typeface="Verdana"/>
              </a:rPr>
              <a:t>There is not a single understanding of the concept!</a:t>
            </a:r>
          </a:p>
        </p:txBody>
      </p:sp>
    </p:spTree>
    <p:extLst>
      <p:ext uri="{BB962C8B-B14F-4D97-AF65-F5344CB8AC3E}">
        <p14:creationId xmlns:p14="http://schemas.microsoft.com/office/powerpoint/2010/main" val="401216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 diplomacy conceptual approaches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64345" y="6019646"/>
            <a:ext cx="5976664" cy="2369671"/>
            <a:chOff x="864345" y="6019646"/>
            <a:chExt cx="5976664" cy="2369671"/>
          </a:xfrm>
        </p:grpSpPr>
        <p:sp>
          <p:nvSpPr>
            <p:cNvPr id="13" name="TextBox 9"/>
            <p:cNvSpPr txBox="1"/>
            <p:nvPr/>
          </p:nvSpPr>
          <p:spPr>
            <a:xfrm>
              <a:off x="864345" y="6019646"/>
              <a:ext cx="5976664" cy="75097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R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tabLst/>
              </a:pPr>
              <a:r>
                <a:rPr kumimoji="0" lang="en-GB" b="1" i="0" u="none" strike="noStrike" kern="120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Diplomacy for science</a:t>
              </a:r>
            </a:p>
            <a:p>
              <a:pPr marR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tabLst/>
              </a:pPr>
              <a:r>
                <a:rPr kumimoji="0" lang="en-GB" sz="1400" i="0" u="none" strike="noStrike" kern="120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Diplomacy as facilitator of international science collaborations</a:t>
              </a:r>
            </a:p>
          </p:txBody>
        </p:sp>
        <p:pic>
          <p:nvPicPr>
            <p:cNvPr id="14" name="Picture 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353" y="6883743"/>
              <a:ext cx="2339257" cy="1498982"/>
            </a:xfrm>
            <a:prstGeom prst="rect">
              <a:avLst/>
            </a:prstGeom>
          </p:spPr>
        </p:pic>
        <p:pic>
          <p:nvPicPr>
            <p:cNvPr id="17" name="Picture 11" descr="Screen Shot 2016-03-05 at 01.15.4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4665" y="6883742"/>
              <a:ext cx="2060260" cy="1505575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4464745" y="6019646"/>
            <a:ext cx="7848872" cy="2115681"/>
            <a:chOff x="4464745" y="6019646"/>
            <a:chExt cx="7848872" cy="2115681"/>
          </a:xfrm>
        </p:grpSpPr>
        <p:sp>
          <p:nvSpPr>
            <p:cNvPr id="15" name="TextBox 9"/>
            <p:cNvSpPr txBox="1"/>
            <p:nvPr/>
          </p:nvSpPr>
          <p:spPr>
            <a:xfrm>
              <a:off x="4464745" y="6019646"/>
              <a:ext cx="7848872" cy="75097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R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tabLst/>
              </a:pPr>
              <a:r>
                <a:rPr kumimoji="0" lang="en-GB" b="1" i="0" u="none" strike="noStrike" kern="120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cs typeface="Verdana"/>
                </a:rPr>
                <a:t>Science for diplomacy</a:t>
              </a:r>
              <a:endParaRPr kumimoji="0" lang="en-GB" b="1" i="0" u="none" strike="noStrike" kern="1200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endParaRPr>
            </a:p>
            <a:p>
              <a:pPr marR="0" algn="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3"/>
                </a:buClr>
                <a:buSzPct val="95000"/>
                <a:tabLst/>
              </a:pPr>
              <a:r>
                <a:rPr lang="en-GB" sz="1400" dirty="0">
                  <a:solidFill>
                    <a:srgbClr val="000000"/>
                  </a:solidFill>
                  <a:latin typeface="Verdana"/>
                  <a:cs typeface="Verdana"/>
                </a:rPr>
                <a:t>Scientific collaborations to improve diplomatic relationships</a:t>
              </a:r>
              <a:endParaRPr kumimoji="0" lang="en-GB" sz="140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endParaRPr>
            </a:p>
          </p:txBody>
        </p:sp>
        <p:pic>
          <p:nvPicPr>
            <p:cNvPr id="16" name="Picture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9401" y="6739726"/>
              <a:ext cx="1854863" cy="1395251"/>
            </a:xfrm>
            <a:prstGeom prst="rect">
              <a:avLst/>
            </a:prstGeom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7153" y="6739726"/>
              <a:ext cx="2143519" cy="1395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9"/>
          <p:cNvSpPr txBox="1"/>
          <p:nvPr/>
        </p:nvSpPr>
        <p:spPr>
          <a:xfrm>
            <a:off x="4032697" y="2707278"/>
            <a:ext cx="5040560" cy="7509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Science in diplomacy</a:t>
            </a:r>
          </a:p>
          <a:p>
            <a:pPr marR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1400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Science advice and technical support in foreign policy</a:t>
            </a:r>
          </a:p>
        </p:txBody>
      </p:sp>
      <p:pic>
        <p:nvPicPr>
          <p:cNvPr id="20" name="Picture 3" descr="Screen Shot 2016-03-05 at 01.09.42.pn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6793" y="3571374"/>
            <a:ext cx="1728192" cy="2179085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993" y="3571374"/>
            <a:ext cx="1130922" cy="215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2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 diplomacy conceptual approaches</a:t>
            </a:r>
          </a:p>
        </p:txBody>
      </p:sp>
      <p:sp>
        <p:nvSpPr>
          <p:cNvPr id="19" name="TextBox 9"/>
          <p:cNvSpPr txBox="1"/>
          <p:nvPr/>
        </p:nvSpPr>
        <p:spPr>
          <a:xfrm>
            <a:off x="1080369" y="2772693"/>
            <a:ext cx="7920880" cy="165583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b="1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Access</a:t>
            </a:r>
          </a:p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Improving national innovation capacity and competitiveness by observing and seizing knowledge and technology markets elsewhere</a:t>
            </a:r>
            <a:r>
              <a:rPr kumimoji="0" lang="en-GB" sz="1800" i="0" u="none" strike="noStrike" kern="1200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in the world as well as attracting talents and investments from abroad.</a:t>
            </a:r>
            <a:endParaRPr kumimoji="0" lang="en-GB" sz="180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1080369" y="4822523"/>
            <a:ext cx="7920880" cy="137883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b="1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Promotion</a:t>
            </a:r>
          </a:p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Marketing a country’s achievements in Research</a:t>
            </a:r>
            <a:r>
              <a:rPr kumimoji="0" lang="en-GB" sz="1800" i="0" u="none" strike="noStrike" kern="1200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and Development landscape, raising an interest in a country’s S&amp;T and improving its reputation.</a:t>
            </a:r>
            <a:endParaRPr kumimoji="0" lang="en-GB" sz="1800" i="0" u="none" strike="noStrike" kern="120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0329" y="8426425"/>
            <a:ext cx="118813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308DFF"/>
                </a:solidFill>
                <a:latin typeface="Verdana"/>
                <a:cs typeface="Verdana"/>
              </a:rPr>
              <a:t>Flink</a:t>
            </a:r>
            <a:r>
              <a:rPr lang="en-US" sz="1600" dirty="0">
                <a:solidFill>
                  <a:srgbClr val="308DFF"/>
                </a:solidFill>
                <a:latin typeface="Verdana"/>
                <a:cs typeface="Verdana"/>
              </a:rPr>
              <a:t> T &amp; </a:t>
            </a:r>
            <a:r>
              <a:rPr lang="en-US" sz="1600" dirty="0" err="1">
                <a:solidFill>
                  <a:srgbClr val="308DFF"/>
                </a:solidFill>
                <a:latin typeface="Verdana"/>
                <a:cs typeface="Verdana"/>
              </a:rPr>
              <a:t>Schreiterer</a:t>
            </a:r>
            <a:r>
              <a:rPr lang="en-US" sz="1600" dirty="0">
                <a:solidFill>
                  <a:srgbClr val="308DFF"/>
                </a:solidFill>
                <a:latin typeface="Verdana"/>
                <a:cs typeface="Verdana"/>
              </a:rPr>
              <a:t> U. “Science diplomacy at the intersection of S&amp;T policies and foreign affairs: towards a typology of national approaches”, </a:t>
            </a:r>
            <a:r>
              <a:rPr lang="en-US" sz="1600" i="1" dirty="0">
                <a:solidFill>
                  <a:srgbClr val="308DFF"/>
                </a:solidFill>
                <a:latin typeface="Verdana"/>
                <a:cs typeface="Verdana"/>
              </a:rPr>
              <a:t>Science and Public Policy</a:t>
            </a:r>
            <a:r>
              <a:rPr lang="en-US" sz="1600" dirty="0">
                <a:solidFill>
                  <a:srgbClr val="308DFF"/>
                </a:solidFill>
                <a:latin typeface="Verdana"/>
                <a:cs typeface="Verdana"/>
              </a:rPr>
              <a:t>, 2010</a:t>
            </a:r>
            <a:r>
              <a:rPr lang="en-US" sz="1600" i="1" dirty="0">
                <a:solidFill>
                  <a:srgbClr val="308DFF"/>
                </a:solidFill>
                <a:latin typeface="Verdana"/>
                <a:cs typeface="Verdana"/>
              </a:rPr>
              <a:t> </a:t>
            </a:r>
            <a:endParaRPr lang="en-US" sz="1600" dirty="0">
              <a:solidFill>
                <a:srgbClr val="308DFF"/>
              </a:solidFill>
              <a:latin typeface="Verdana"/>
              <a:cs typeface="Verdana"/>
            </a:endParaRPr>
          </a:p>
        </p:txBody>
      </p:sp>
      <p:sp>
        <p:nvSpPr>
          <p:cNvPr id="25" name="TextBox 9"/>
          <p:cNvSpPr txBox="1"/>
          <p:nvPr/>
        </p:nvSpPr>
        <p:spPr>
          <a:xfrm>
            <a:off x="1080369" y="6733133"/>
            <a:ext cx="7920880" cy="137883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b="1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Influence</a:t>
            </a:r>
          </a:p>
          <a:p>
            <a:pPr marR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</a:pP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Political and soft power aspects of science diplomacy as it influences other countries’ public opinion, decision maker and political or economic leaders.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249" y="2752063"/>
            <a:ext cx="2844428" cy="1892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0000"/>
          <a:stretch/>
        </p:blipFill>
        <p:spPr>
          <a:xfrm>
            <a:off x="9001249" y="4788918"/>
            <a:ext cx="2880320" cy="1944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20807"/>
          <a:stretch/>
        </p:blipFill>
        <p:spPr>
          <a:xfrm>
            <a:off x="9001249" y="6949157"/>
            <a:ext cx="2880320" cy="152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8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This project has received funding from the European Union’s Horizon 2020 research and innovation programme under grant agreement No 770342.</a:t>
            </a:r>
            <a:endParaRPr lang="en-GB" dirty="0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152377" y="1836589"/>
            <a:ext cx="10657184" cy="50405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 diplomacy conceptual approaches</a:t>
            </a:r>
          </a:p>
        </p:txBody>
      </p:sp>
      <p:pic>
        <p:nvPicPr>
          <p:cNvPr id="22" name="Picture 21" descr="Screenshot 2019-09-24 at 01.14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369" y="2666616"/>
            <a:ext cx="8371293" cy="10081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377" y="4428877"/>
            <a:ext cx="3116464" cy="324036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752777" y="4644901"/>
            <a:ext cx="748883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/>
                <a:cs typeface="Verdana"/>
              </a:rPr>
              <a:t>Science diplomacy actions designed to:</a:t>
            </a:r>
          </a:p>
          <a:p>
            <a:endParaRPr lang="en-GB" dirty="0">
              <a:latin typeface="Verdana"/>
              <a:cs typeface="Verdana"/>
            </a:endParaRPr>
          </a:p>
          <a:p>
            <a:pPr marL="457200" indent="-457200">
              <a:buFont typeface="Arial"/>
              <a:buChar char="•"/>
            </a:pPr>
            <a:r>
              <a:rPr lang="en-GB" dirty="0">
                <a:latin typeface="Verdana"/>
                <a:cs typeface="Verdana"/>
              </a:rPr>
              <a:t>Advance a country’s national needs</a:t>
            </a:r>
          </a:p>
          <a:p>
            <a:pPr marL="457200" indent="-457200">
              <a:buFont typeface="Arial"/>
              <a:buChar char="•"/>
            </a:pPr>
            <a:endParaRPr lang="en-GB" dirty="0">
              <a:latin typeface="Verdana"/>
              <a:cs typeface="Verdana"/>
            </a:endParaRPr>
          </a:p>
          <a:p>
            <a:pPr marL="457200" indent="-457200">
              <a:buFont typeface="Arial"/>
              <a:buChar char="•"/>
            </a:pPr>
            <a:r>
              <a:rPr lang="en-GB" dirty="0">
                <a:latin typeface="Verdana"/>
                <a:cs typeface="Verdana"/>
              </a:rPr>
              <a:t>Address cross-border interests</a:t>
            </a:r>
          </a:p>
          <a:p>
            <a:pPr marL="457200" indent="-457200">
              <a:buFont typeface="Arial"/>
              <a:buChar char="•"/>
            </a:pPr>
            <a:endParaRPr lang="en-GB" dirty="0">
              <a:latin typeface="Verdana"/>
              <a:cs typeface="Verdana"/>
            </a:endParaRPr>
          </a:p>
          <a:p>
            <a:pPr marL="457200" indent="-457200">
              <a:buFont typeface="Arial"/>
              <a:buChar char="•"/>
            </a:pPr>
            <a:r>
              <a:rPr lang="en-GB" dirty="0">
                <a:latin typeface="Verdana"/>
                <a:cs typeface="Verdana"/>
              </a:rPr>
              <a:t>Meet global needs and challenges</a:t>
            </a:r>
          </a:p>
        </p:txBody>
      </p:sp>
      <p:pic>
        <p:nvPicPr>
          <p:cNvPr id="25" name="Picture 24" descr="Screenshot 2019-09-24 at 01.21.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393" y="8204153"/>
            <a:ext cx="8424936" cy="40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5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1147</Words>
  <Application>Microsoft Macintosh PowerPoint</Application>
  <PresentationFormat>Personnalisé</PresentationFormat>
  <Paragraphs>157</Paragraphs>
  <Slides>14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Zentrum für soziale Innovation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Clara du Bled</dc:creator>
  <cp:lastModifiedBy>laure.anne.plumhans@gmail.com</cp:lastModifiedBy>
  <cp:revision>89</cp:revision>
  <dcterms:created xsi:type="dcterms:W3CDTF">2018-04-23T06:41:08Z</dcterms:created>
  <dcterms:modified xsi:type="dcterms:W3CDTF">2020-04-05T16:11:26Z</dcterms:modified>
</cp:coreProperties>
</file>